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5" r:id="rId1"/>
  </p:sldMasterIdLst>
  <p:notesMasterIdLst>
    <p:notesMasterId r:id="rId47"/>
  </p:notesMasterIdLst>
  <p:sldIdLst>
    <p:sldId id="256" r:id="rId2"/>
    <p:sldId id="300" r:id="rId3"/>
    <p:sldId id="258" r:id="rId4"/>
    <p:sldId id="301" r:id="rId5"/>
    <p:sldId id="260" r:id="rId6"/>
    <p:sldId id="302" r:id="rId7"/>
    <p:sldId id="303" r:id="rId8"/>
    <p:sldId id="351" r:id="rId9"/>
    <p:sldId id="304" r:id="rId10"/>
    <p:sldId id="319" r:id="rId11"/>
    <p:sldId id="332" r:id="rId12"/>
    <p:sldId id="333" r:id="rId13"/>
    <p:sldId id="334" r:id="rId14"/>
    <p:sldId id="335" r:id="rId15"/>
    <p:sldId id="331" r:id="rId16"/>
    <p:sldId id="358" r:id="rId17"/>
    <p:sldId id="359" r:id="rId18"/>
    <p:sldId id="352" r:id="rId19"/>
    <p:sldId id="353" r:id="rId20"/>
    <p:sldId id="354" r:id="rId21"/>
    <p:sldId id="355" r:id="rId22"/>
    <p:sldId id="356" r:id="rId23"/>
    <p:sldId id="322" r:id="rId24"/>
    <p:sldId id="325" r:id="rId25"/>
    <p:sldId id="323" r:id="rId26"/>
    <p:sldId id="341" r:id="rId27"/>
    <p:sldId id="328" r:id="rId28"/>
    <p:sldId id="340" r:id="rId29"/>
    <p:sldId id="337" r:id="rId30"/>
    <p:sldId id="339" r:id="rId31"/>
    <p:sldId id="313" r:id="rId32"/>
    <p:sldId id="338" r:id="rId33"/>
    <p:sldId id="342" r:id="rId34"/>
    <p:sldId id="317" r:id="rId35"/>
    <p:sldId id="344" r:id="rId36"/>
    <p:sldId id="343" r:id="rId37"/>
    <p:sldId id="350" r:id="rId38"/>
    <p:sldId id="346" r:id="rId39"/>
    <p:sldId id="347" r:id="rId40"/>
    <p:sldId id="348" r:id="rId41"/>
    <p:sldId id="349" r:id="rId42"/>
    <p:sldId id="357" r:id="rId43"/>
    <p:sldId id="318" r:id="rId44"/>
    <p:sldId id="321" r:id="rId45"/>
    <p:sldId id="282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1E21"/>
    <a:srgbClr val="D0D3D4"/>
    <a:srgbClr val="E56A54"/>
    <a:srgbClr val="115740"/>
    <a:srgbClr val="B997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44"/>
    <p:restoredTop sz="83878"/>
  </p:normalViewPr>
  <p:slideViewPr>
    <p:cSldViewPr snapToGrid="0" snapToObjects="1">
      <p:cViewPr>
        <p:scale>
          <a:sx n="98" d="100"/>
          <a:sy n="98" d="100"/>
        </p:scale>
        <p:origin x="144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68C72F-67E6-4CA7-A1C5-B3D8FC02FA08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FAA884B-FD85-45D5-88B0-91A840C155BC}">
      <dgm:prSet/>
      <dgm:spPr/>
      <dgm:t>
        <a:bodyPr/>
        <a:lstStyle/>
        <a:p>
          <a:r>
            <a:rPr lang="en-US" dirty="0"/>
            <a:t>This presentation is for you! But it’s especially for you if you’re looking for ways to build a culture of data-driven decision-making</a:t>
          </a:r>
        </a:p>
      </dgm:t>
    </dgm:pt>
    <dgm:pt modelId="{5C164B28-CEF9-4F1A-B4C0-F768297E159D}" type="parTrans" cxnId="{B7F6D21F-98B1-4A63-8DBC-805FD6649D99}">
      <dgm:prSet/>
      <dgm:spPr/>
      <dgm:t>
        <a:bodyPr/>
        <a:lstStyle/>
        <a:p>
          <a:endParaRPr lang="en-US"/>
        </a:p>
      </dgm:t>
    </dgm:pt>
    <dgm:pt modelId="{96D7A73B-93DB-49BC-85D3-F813319367F5}" type="sibTrans" cxnId="{B7F6D21F-98B1-4A63-8DBC-805FD6649D99}">
      <dgm:prSet/>
      <dgm:spPr/>
      <dgm:t>
        <a:bodyPr/>
        <a:lstStyle/>
        <a:p>
          <a:endParaRPr lang="en-US"/>
        </a:p>
      </dgm:t>
    </dgm:pt>
    <dgm:pt modelId="{34AA7CFD-9D71-49B9-BD09-16796B3A48B4}">
      <dgm:prSet/>
      <dgm:spPr/>
      <dgm:t>
        <a:bodyPr/>
        <a:lstStyle/>
        <a:p>
          <a:r>
            <a:rPr lang="en-US" dirty="0"/>
            <a:t>Some of these concepts require some data manipulation to execute, but we won’t be diving deep into them</a:t>
          </a:r>
        </a:p>
      </dgm:t>
    </dgm:pt>
    <dgm:pt modelId="{12E545AA-D333-490D-8CEE-0D31C7A912B6}" type="parTrans" cxnId="{D0AE8ADA-C991-43F0-BF7A-F9CE3E070F0B}">
      <dgm:prSet/>
      <dgm:spPr/>
      <dgm:t>
        <a:bodyPr/>
        <a:lstStyle/>
        <a:p>
          <a:endParaRPr lang="en-US"/>
        </a:p>
      </dgm:t>
    </dgm:pt>
    <dgm:pt modelId="{E3FA234E-C2F6-43D8-9E3F-685302A7EA4C}" type="sibTrans" cxnId="{D0AE8ADA-C991-43F0-BF7A-F9CE3E070F0B}">
      <dgm:prSet/>
      <dgm:spPr/>
      <dgm:t>
        <a:bodyPr/>
        <a:lstStyle/>
        <a:p>
          <a:endParaRPr lang="en-US"/>
        </a:p>
      </dgm:t>
    </dgm:pt>
    <dgm:pt modelId="{4B0D4D52-B0F5-429E-B428-89949FF98759}">
      <dgm:prSet/>
      <dgm:spPr/>
      <dgm:t>
        <a:bodyPr/>
        <a:lstStyle/>
        <a:p>
          <a:r>
            <a:rPr lang="en-US" dirty="0"/>
            <a:t>Instead, we’ll focus on concept &amp; strategy</a:t>
          </a:r>
        </a:p>
      </dgm:t>
    </dgm:pt>
    <dgm:pt modelId="{32AB5989-A96F-46AE-81C6-8CD0B20FA922}" type="parTrans" cxnId="{6DDF3673-0F51-4D9E-9E87-C57333AF06F6}">
      <dgm:prSet/>
      <dgm:spPr/>
      <dgm:t>
        <a:bodyPr/>
        <a:lstStyle/>
        <a:p>
          <a:endParaRPr lang="en-US"/>
        </a:p>
      </dgm:t>
    </dgm:pt>
    <dgm:pt modelId="{0D29CE02-BF12-487D-8040-573CC46643D9}" type="sibTrans" cxnId="{6DDF3673-0F51-4D9E-9E87-C57333AF06F6}">
      <dgm:prSet/>
      <dgm:spPr/>
      <dgm:t>
        <a:bodyPr/>
        <a:lstStyle/>
        <a:p>
          <a:endParaRPr lang="en-US"/>
        </a:p>
      </dgm:t>
    </dgm:pt>
    <dgm:pt modelId="{D7078874-0481-5648-B81B-F2AA77D2FEA6}" type="pres">
      <dgm:prSet presAssocID="{D268C72F-67E6-4CA7-A1C5-B3D8FC02FA08}" presName="linear" presStyleCnt="0">
        <dgm:presLayoutVars>
          <dgm:animLvl val="lvl"/>
          <dgm:resizeHandles val="exact"/>
        </dgm:presLayoutVars>
      </dgm:prSet>
      <dgm:spPr/>
    </dgm:pt>
    <dgm:pt modelId="{E1E474CB-91B1-7A4E-8786-88E6B9717A67}" type="pres">
      <dgm:prSet presAssocID="{0FAA884B-FD85-45D5-88B0-91A840C155B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4FEBBCD-C482-8347-AE52-72B3651CA23E}" type="pres">
      <dgm:prSet presAssocID="{96D7A73B-93DB-49BC-85D3-F813319367F5}" presName="spacer" presStyleCnt="0"/>
      <dgm:spPr/>
    </dgm:pt>
    <dgm:pt modelId="{EDB7A79D-23B1-0D4E-9A2A-0B9DCD138CF6}" type="pres">
      <dgm:prSet presAssocID="{34AA7CFD-9D71-49B9-BD09-16796B3A48B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5A02A55-58E2-9F40-8942-3A537B64C55E}" type="pres">
      <dgm:prSet presAssocID="{E3FA234E-C2F6-43D8-9E3F-685302A7EA4C}" presName="spacer" presStyleCnt="0"/>
      <dgm:spPr/>
    </dgm:pt>
    <dgm:pt modelId="{F37D703B-CBFF-7348-BA29-951B77C8CC1C}" type="pres">
      <dgm:prSet presAssocID="{4B0D4D52-B0F5-429E-B428-89949FF9875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7F6D21F-98B1-4A63-8DBC-805FD6649D99}" srcId="{D268C72F-67E6-4CA7-A1C5-B3D8FC02FA08}" destId="{0FAA884B-FD85-45D5-88B0-91A840C155BC}" srcOrd="0" destOrd="0" parTransId="{5C164B28-CEF9-4F1A-B4C0-F768297E159D}" sibTransId="{96D7A73B-93DB-49BC-85D3-F813319367F5}"/>
    <dgm:cxn modelId="{E174BC3B-D8EE-D048-AF6D-A9DC97E64400}" type="presOf" srcId="{34AA7CFD-9D71-49B9-BD09-16796B3A48B4}" destId="{EDB7A79D-23B1-0D4E-9A2A-0B9DCD138CF6}" srcOrd="0" destOrd="0" presId="urn:microsoft.com/office/officeart/2005/8/layout/vList2"/>
    <dgm:cxn modelId="{326FCB46-D641-A64A-89DD-CBAB05B0DA40}" type="presOf" srcId="{4B0D4D52-B0F5-429E-B428-89949FF98759}" destId="{F37D703B-CBFF-7348-BA29-951B77C8CC1C}" srcOrd="0" destOrd="0" presId="urn:microsoft.com/office/officeart/2005/8/layout/vList2"/>
    <dgm:cxn modelId="{C0FF0C47-8AE1-654A-88A2-358FEBBC63CE}" type="presOf" srcId="{0FAA884B-FD85-45D5-88B0-91A840C155BC}" destId="{E1E474CB-91B1-7A4E-8786-88E6B9717A67}" srcOrd="0" destOrd="0" presId="urn:microsoft.com/office/officeart/2005/8/layout/vList2"/>
    <dgm:cxn modelId="{6DDF3673-0F51-4D9E-9E87-C57333AF06F6}" srcId="{D268C72F-67E6-4CA7-A1C5-B3D8FC02FA08}" destId="{4B0D4D52-B0F5-429E-B428-89949FF98759}" srcOrd="2" destOrd="0" parTransId="{32AB5989-A96F-46AE-81C6-8CD0B20FA922}" sibTransId="{0D29CE02-BF12-487D-8040-573CC46643D9}"/>
    <dgm:cxn modelId="{4EF93A76-12B7-7845-8365-0581EB43264A}" type="presOf" srcId="{D268C72F-67E6-4CA7-A1C5-B3D8FC02FA08}" destId="{D7078874-0481-5648-B81B-F2AA77D2FEA6}" srcOrd="0" destOrd="0" presId="urn:microsoft.com/office/officeart/2005/8/layout/vList2"/>
    <dgm:cxn modelId="{D0AE8ADA-C991-43F0-BF7A-F9CE3E070F0B}" srcId="{D268C72F-67E6-4CA7-A1C5-B3D8FC02FA08}" destId="{34AA7CFD-9D71-49B9-BD09-16796B3A48B4}" srcOrd="1" destOrd="0" parTransId="{12E545AA-D333-490D-8CEE-0D31C7A912B6}" sibTransId="{E3FA234E-C2F6-43D8-9E3F-685302A7EA4C}"/>
    <dgm:cxn modelId="{65384A8E-9ED2-B641-8568-B08C0B286ADB}" type="presParOf" srcId="{D7078874-0481-5648-B81B-F2AA77D2FEA6}" destId="{E1E474CB-91B1-7A4E-8786-88E6B9717A67}" srcOrd="0" destOrd="0" presId="urn:microsoft.com/office/officeart/2005/8/layout/vList2"/>
    <dgm:cxn modelId="{ABA0719C-1D8E-2049-B8E5-530F1B7B7A79}" type="presParOf" srcId="{D7078874-0481-5648-B81B-F2AA77D2FEA6}" destId="{24FEBBCD-C482-8347-AE52-72B3651CA23E}" srcOrd="1" destOrd="0" presId="urn:microsoft.com/office/officeart/2005/8/layout/vList2"/>
    <dgm:cxn modelId="{382DCCBF-D96D-CB45-ADC3-51FECFB7C34C}" type="presParOf" srcId="{D7078874-0481-5648-B81B-F2AA77D2FEA6}" destId="{EDB7A79D-23B1-0D4E-9A2A-0B9DCD138CF6}" srcOrd="2" destOrd="0" presId="urn:microsoft.com/office/officeart/2005/8/layout/vList2"/>
    <dgm:cxn modelId="{80D98DE1-A44E-0D49-BB0E-A01DD7E92B8E}" type="presParOf" srcId="{D7078874-0481-5648-B81B-F2AA77D2FEA6}" destId="{F5A02A55-58E2-9F40-8942-3A537B64C55E}" srcOrd="3" destOrd="0" presId="urn:microsoft.com/office/officeart/2005/8/layout/vList2"/>
    <dgm:cxn modelId="{8903CC71-E8DA-EB4C-9741-48033A2D9FC3}" type="presParOf" srcId="{D7078874-0481-5648-B81B-F2AA77D2FEA6}" destId="{F37D703B-CBFF-7348-BA29-951B77C8CC1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AC2A16-46F6-4575-A371-B2A3595C5F0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9196A897-74A6-49B3-9124-EF129AEEC67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Building a foundationally sound analytics stack</a:t>
          </a:r>
        </a:p>
      </dgm:t>
    </dgm:pt>
    <dgm:pt modelId="{FCA338CA-404F-4198-9B30-383F517B8746}" type="parTrans" cxnId="{958E8BE5-03D9-4D0B-A46D-382D9B755353}">
      <dgm:prSet/>
      <dgm:spPr/>
      <dgm:t>
        <a:bodyPr/>
        <a:lstStyle/>
        <a:p>
          <a:endParaRPr lang="en-US"/>
        </a:p>
      </dgm:t>
    </dgm:pt>
    <dgm:pt modelId="{8AD9B281-F1BD-43AC-9BF7-E532D194C50F}" type="sibTrans" cxnId="{958E8BE5-03D9-4D0B-A46D-382D9B755353}">
      <dgm:prSet/>
      <dgm:spPr/>
      <dgm:t>
        <a:bodyPr/>
        <a:lstStyle/>
        <a:p>
          <a:endParaRPr lang="en-US"/>
        </a:p>
      </dgm:t>
    </dgm:pt>
    <dgm:pt modelId="{491E629F-3DEE-4C6A-B0D6-F71CFD02828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Building a data-infused decision-making culture</a:t>
          </a:r>
        </a:p>
      </dgm:t>
    </dgm:pt>
    <dgm:pt modelId="{92201A7C-DF37-47AE-BF82-4B7ED1E13411}" type="parTrans" cxnId="{35633C8C-0A78-4B91-938F-1D3D19C8995C}">
      <dgm:prSet/>
      <dgm:spPr/>
      <dgm:t>
        <a:bodyPr/>
        <a:lstStyle/>
        <a:p>
          <a:endParaRPr lang="en-US"/>
        </a:p>
      </dgm:t>
    </dgm:pt>
    <dgm:pt modelId="{8B82F127-D761-4102-9CCD-0339FCD234B7}" type="sibTrans" cxnId="{35633C8C-0A78-4B91-938F-1D3D19C8995C}">
      <dgm:prSet/>
      <dgm:spPr/>
      <dgm:t>
        <a:bodyPr/>
        <a:lstStyle/>
        <a:p>
          <a:endParaRPr lang="en-US"/>
        </a:p>
      </dgm:t>
    </dgm:pt>
    <dgm:pt modelId="{07D07519-E1BF-4239-BF8C-0394689362E6}" type="pres">
      <dgm:prSet presAssocID="{31AC2A16-46F6-4575-A371-B2A3595C5F02}" presName="root" presStyleCnt="0">
        <dgm:presLayoutVars>
          <dgm:dir/>
          <dgm:resizeHandles val="exact"/>
        </dgm:presLayoutVars>
      </dgm:prSet>
      <dgm:spPr/>
    </dgm:pt>
    <dgm:pt modelId="{7B8E0C7B-6EB7-4967-85F8-05E63656C83F}" type="pres">
      <dgm:prSet presAssocID="{9196A897-74A6-49B3-9124-EF129AEEC678}" presName="compNode" presStyleCnt="0"/>
      <dgm:spPr/>
    </dgm:pt>
    <dgm:pt modelId="{B4415055-1A9F-4DDE-8ADD-0D4446324A66}" type="pres">
      <dgm:prSet presAssocID="{9196A897-74A6-49B3-9124-EF129AEEC67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F0054A88-4CB0-4136-8B30-03A3215FF072}" type="pres">
      <dgm:prSet presAssocID="{9196A897-74A6-49B3-9124-EF129AEEC678}" presName="spaceRect" presStyleCnt="0"/>
      <dgm:spPr/>
    </dgm:pt>
    <dgm:pt modelId="{A17C7E41-587F-4BE2-9AEE-3A7E719C6E78}" type="pres">
      <dgm:prSet presAssocID="{9196A897-74A6-49B3-9124-EF129AEEC678}" presName="textRect" presStyleLbl="revTx" presStyleIdx="0" presStyleCnt="2">
        <dgm:presLayoutVars>
          <dgm:chMax val="1"/>
          <dgm:chPref val="1"/>
        </dgm:presLayoutVars>
      </dgm:prSet>
      <dgm:spPr/>
    </dgm:pt>
    <dgm:pt modelId="{17796D4F-0AD7-4138-9780-D17EB55571CA}" type="pres">
      <dgm:prSet presAssocID="{8AD9B281-F1BD-43AC-9BF7-E532D194C50F}" presName="sibTrans" presStyleCnt="0"/>
      <dgm:spPr/>
    </dgm:pt>
    <dgm:pt modelId="{D916476B-D93C-45CC-AC3D-9FFBF150F9F8}" type="pres">
      <dgm:prSet presAssocID="{491E629F-3DEE-4C6A-B0D6-F71CFD028281}" presName="compNode" presStyleCnt="0"/>
      <dgm:spPr/>
    </dgm:pt>
    <dgm:pt modelId="{3A20770E-2AEA-4FE9-BBD3-EEDA334CE802}" type="pres">
      <dgm:prSet presAssocID="{491E629F-3DEE-4C6A-B0D6-F71CFD02828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40E363A2-0FFF-47AD-9DEF-8A999FA4F160}" type="pres">
      <dgm:prSet presAssocID="{491E629F-3DEE-4C6A-B0D6-F71CFD028281}" presName="spaceRect" presStyleCnt="0"/>
      <dgm:spPr/>
    </dgm:pt>
    <dgm:pt modelId="{C444F253-81DE-41CD-8DAE-348D494CD5C2}" type="pres">
      <dgm:prSet presAssocID="{491E629F-3DEE-4C6A-B0D6-F71CFD028281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5633C8C-0A78-4B91-938F-1D3D19C8995C}" srcId="{31AC2A16-46F6-4575-A371-B2A3595C5F02}" destId="{491E629F-3DEE-4C6A-B0D6-F71CFD028281}" srcOrd="1" destOrd="0" parTransId="{92201A7C-DF37-47AE-BF82-4B7ED1E13411}" sibTransId="{8B82F127-D761-4102-9CCD-0339FCD234B7}"/>
    <dgm:cxn modelId="{DDB9A797-00D3-6F46-AB92-60D1923C9F4D}" type="presOf" srcId="{31AC2A16-46F6-4575-A371-B2A3595C5F02}" destId="{07D07519-E1BF-4239-BF8C-0394689362E6}" srcOrd="0" destOrd="0" presId="urn:microsoft.com/office/officeart/2018/2/layout/IconLabelList"/>
    <dgm:cxn modelId="{A576A59D-7539-444C-BB55-CCD5887993AA}" type="presOf" srcId="{491E629F-3DEE-4C6A-B0D6-F71CFD028281}" destId="{C444F253-81DE-41CD-8DAE-348D494CD5C2}" srcOrd="0" destOrd="0" presId="urn:microsoft.com/office/officeart/2018/2/layout/IconLabelList"/>
    <dgm:cxn modelId="{3F9C44E5-823D-7F4F-B4E0-901C24F1F005}" type="presOf" srcId="{9196A897-74A6-49B3-9124-EF129AEEC678}" destId="{A17C7E41-587F-4BE2-9AEE-3A7E719C6E78}" srcOrd="0" destOrd="0" presId="urn:microsoft.com/office/officeart/2018/2/layout/IconLabelList"/>
    <dgm:cxn modelId="{958E8BE5-03D9-4D0B-A46D-382D9B755353}" srcId="{31AC2A16-46F6-4575-A371-B2A3595C5F02}" destId="{9196A897-74A6-49B3-9124-EF129AEEC678}" srcOrd="0" destOrd="0" parTransId="{FCA338CA-404F-4198-9B30-383F517B8746}" sibTransId="{8AD9B281-F1BD-43AC-9BF7-E532D194C50F}"/>
    <dgm:cxn modelId="{6AF78F77-F537-664E-BBDB-2096E4A92BF3}" type="presParOf" srcId="{07D07519-E1BF-4239-BF8C-0394689362E6}" destId="{7B8E0C7B-6EB7-4967-85F8-05E63656C83F}" srcOrd="0" destOrd="0" presId="urn:microsoft.com/office/officeart/2018/2/layout/IconLabelList"/>
    <dgm:cxn modelId="{561BF5CC-7A61-3A49-A8D1-A6AC59B63F1C}" type="presParOf" srcId="{7B8E0C7B-6EB7-4967-85F8-05E63656C83F}" destId="{B4415055-1A9F-4DDE-8ADD-0D4446324A66}" srcOrd="0" destOrd="0" presId="urn:microsoft.com/office/officeart/2018/2/layout/IconLabelList"/>
    <dgm:cxn modelId="{0F61BF5B-7EB5-7B4F-BEF5-D9BD355286C8}" type="presParOf" srcId="{7B8E0C7B-6EB7-4967-85F8-05E63656C83F}" destId="{F0054A88-4CB0-4136-8B30-03A3215FF072}" srcOrd="1" destOrd="0" presId="urn:microsoft.com/office/officeart/2018/2/layout/IconLabelList"/>
    <dgm:cxn modelId="{7BC62B08-1227-1E49-BD67-CBCF86F9931F}" type="presParOf" srcId="{7B8E0C7B-6EB7-4967-85F8-05E63656C83F}" destId="{A17C7E41-587F-4BE2-9AEE-3A7E719C6E78}" srcOrd="2" destOrd="0" presId="urn:microsoft.com/office/officeart/2018/2/layout/IconLabelList"/>
    <dgm:cxn modelId="{39EBA041-1B51-0448-B1D0-A953528E0370}" type="presParOf" srcId="{07D07519-E1BF-4239-BF8C-0394689362E6}" destId="{17796D4F-0AD7-4138-9780-D17EB55571CA}" srcOrd="1" destOrd="0" presId="urn:microsoft.com/office/officeart/2018/2/layout/IconLabelList"/>
    <dgm:cxn modelId="{61D9806F-5D71-4F4F-B94B-9D6734093398}" type="presParOf" srcId="{07D07519-E1BF-4239-BF8C-0394689362E6}" destId="{D916476B-D93C-45CC-AC3D-9FFBF150F9F8}" srcOrd="2" destOrd="0" presId="urn:microsoft.com/office/officeart/2018/2/layout/IconLabelList"/>
    <dgm:cxn modelId="{EFAA2D89-2C05-004E-A6C5-14C2278970D4}" type="presParOf" srcId="{D916476B-D93C-45CC-AC3D-9FFBF150F9F8}" destId="{3A20770E-2AEA-4FE9-BBD3-EEDA334CE802}" srcOrd="0" destOrd="0" presId="urn:microsoft.com/office/officeart/2018/2/layout/IconLabelList"/>
    <dgm:cxn modelId="{3F94D87D-EB24-FE44-A249-43596862518C}" type="presParOf" srcId="{D916476B-D93C-45CC-AC3D-9FFBF150F9F8}" destId="{40E363A2-0FFF-47AD-9DEF-8A999FA4F160}" srcOrd="1" destOrd="0" presId="urn:microsoft.com/office/officeart/2018/2/layout/IconLabelList"/>
    <dgm:cxn modelId="{46FED6E7-4F08-574F-AC19-C19CE5FB96B3}" type="presParOf" srcId="{D916476B-D93C-45CC-AC3D-9FFBF150F9F8}" destId="{C444F253-81DE-41CD-8DAE-348D494CD5C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8E1D74A-683E-4BD3-A73A-E5C99E55E4D3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02C8950-591C-4AFD-BCEF-6B797A84703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Google Analytics / Tag Manager</a:t>
          </a:r>
        </a:p>
      </dgm:t>
    </dgm:pt>
    <dgm:pt modelId="{B923BDA0-72B9-4261-9596-A52CF91CD21D}" type="parTrans" cxnId="{3886B6E9-CECF-456D-909F-3D9E78FDAA64}">
      <dgm:prSet/>
      <dgm:spPr/>
      <dgm:t>
        <a:bodyPr/>
        <a:lstStyle/>
        <a:p>
          <a:endParaRPr lang="en-US"/>
        </a:p>
      </dgm:t>
    </dgm:pt>
    <dgm:pt modelId="{F3646CCF-3F2A-411B-A473-4BEF211FBBF4}" type="sibTrans" cxnId="{3886B6E9-CECF-456D-909F-3D9E78FDAA64}">
      <dgm:prSet/>
      <dgm:spPr/>
      <dgm:t>
        <a:bodyPr/>
        <a:lstStyle/>
        <a:p>
          <a:endParaRPr lang="en-US"/>
        </a:p>
      </dgm:t>
    </dgm:pt>
    <dgm:pt modelId="{50B93BC6-C9BF-4108-83CD-019A2AE9C5C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Salesforce Marketing Cloud</a:t>
          </a:r>
        </a:p>
      </dgm:t>
    </dgm:pt>
    <dgm:pt modelId="{1CEA8A2E-838D-4C3A-B022-4E4FE6F69D78}" type="parTrans" cxnId="{3FA1D660-FC13-4864-BDCD-A180FB704B83}">
      <dgm:prSet/>
      <dgm:spPr/>
      <dgm:t>
        <a:bodyPr/>
        <a:lstStyle/>
        <a:p>
          <a:endParaRPr lang="en-US"/>
        </a:p>
      </dgm:t>
    </dgm:pt>
    <dgm:pt modelId="{BE13468F-EF23-4C09-A527-3A477579CC61}" type="sibTrans" cxnId="{3FA1D660-FC13-4864-BDCD-A180FB704B83}">
      <dgm:prSet/>
      <dgm:spPr/>
      <dgm:t>
        <a:bodyPr/>
        <a:lstStyle/>
        <a:p>
          <a:endParaRPr lang="en-US"/>
        </a:p>
      </dgm:t>
    </dgm:pt>
    <dgm:pt modelId="{DB91B183-B8DE-4B30-9146-B17C6C4F349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Social </a:t>
          </a:r>
          <a:r>
            <a:rPr lang="en-US"/>
            <a:t>media sources</a:t>
          </a:r>
          <a:endParaRPr lang="en-US" dirty="0"/>
        </a:p>
      </dgm:t>
    </dgm:pt>
    <dgm:pt modelId="{7D6E4B5A-425A-4CF4-964A-5EDC819F6C2F}" type="parTrans" cxnId="{DB51CBB7-6DCD-4139-AFFE-31C6E072A68D}">
      <dgm:prSet/>
      <dgm:spPr/>
      <dgm:t>
        <a:bodyPr/>
        <a:lstStyle/>
        <a:p>
          <a:endParaRPr lang="en-US"/>
        </a:p>
      </dgm:t>
    </dgm:pt>
    <dgm:pt modelId="{28C274ED-B706-4066-B7CA-22EEA12F512F}" type="sibTrans" cxnId="{DB51CBB7-6DCD-4139-AFFE-31C6E072A68D}">
      <dgm:prSet/>
      <dgm:spPr/>
      <dgm:t>
        <a:bodyPr/>
        <a:lstStyle/>
        <a:p>
          <a:endParaRPr lang="en-US"/>
        </a:p>
      </dgm:t>
    </dgm:pt>
    <dgm:pt modelId="{7002DAA5-E23C-40BE-A58A-46A85E8DFF81}" type="pres">
      <dgm:prSet presAssocID="{48E1D74A-683E-4BD3-A73A-E5C99E55E4D3}" presName="root" presStyleCnt="0">
        <dgm:presLayoutVars>
          <dgm:dir/>
          <dgm:resizeHandles val="exact"/>
        </dgm:presLayoutVars>
      </dgm:prSet>
      <dgm:spPr/>
    </dgm:pt>
    <dgm:pt modelId="{60BEB689-1AE6-4F1A-9E2E-85A484BB015F}" type="pres">
      <dgm:prSet presAssocID="{702C8950-591C-4AFD-BCEF-6B797A84703E}" presName="compNode" presStyleCnt="0"/>
      <dgm:spPr/>
    </dgm:pt>
    <dgm:pt modelId="{58274218-3E5C-4013-A923-9B1FFAEA16B4}" type="pres">
      <dgm:prSet presAssocID="{702C8950-591C-4AFD-BCEF-6B797A84703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ardOfDirectors"/>
        </a:ext>
      </dgm:extLst>
    </dgm:pt>
    <dgm:pt modelId="{6B2650D8-0FFA-4E0C-AD63-A9AA0560C6B6}" type="pres">
      <dgm:prSet presAssocID="{702C8950-591C-4AFD-BCEF-6B797A84703E}" presName="iconSpace" presStyleCnt="0"/>
      <dgm:spPr/>
    </dgm:pt>
    <dgm:pt modelId="{35C9CA3D-E741-49CC-99E5-77509DB9C382}" type="pres">
      <dgm:prSet presAssocID="{702C8950-591C-4AFD-BCEF-6B797A84703E}" presName="parTx" presStyleLbl="revTx" presStyleIdx="0" presStyleCnt="6">
        <dgm:presLayoutVars>
          <dgm:chMax val="0"/>
          <dgm:chPref val="0"/>
        </dgm:presLayoutVars>
      </dgm:prSet>
      <dgm:spPr/>
    </dgm:pt>
    <dgm:pt modelId="{23A19911-5FA4-4934-9059-A2B980E43D92}" type="pres">
      <dgm:prSet presAssocID="{702C8950-591C-4AFD-BCEF-6B797A84703E}" presName="txSpace" presStyleCnt="0"/>
      <dgm:spPr/>
    </dgm:pt>
    <dgm:pt modelId="{BA8CF00A-087E-465B-96DE-A453B92E6058}" type="pres">
      <dgm:prSet presAssocID="{702C8950-591C-4AFD-BCEF-6B797A84703E}" presName="desTx" presStyleLbl="revTx" presStyleIdx="1" presStyleCnt="6">
        <dgm:presLayoutVars/>
      </dgm:prSet>
      <dgm:spPr/>
    </dgm:pt>
    <dgm:pt modelId="{59669E67-95C4-4EA4-98CF-C4E80A21514C}" type="pres">
      <dgm:prSet presAssocID="{F3646CCF-3F2A-411B-A473-4BEF211FBBF4}" presName="sibTrans" presStyleCnt="0"/>
      <dgm:spPr/>
    </dgm:pt>
    <dgm:pt modelId="{773C782C-503C-4DCE-8172-E3856C2A703D}" type="pres">
      <dgm:prSet presAssocID="{50B93BC6-C9BF-4108-83CD-019A2AE9C5CB}" presName="compNode" presStyleCnt="0"/>
      <dgm:spPr/>
    </dgm:pt>
    <dgm:pt modelId="{64BDC798-7AAB-4597-B8C2-A30B64DC4912}" type="pres">
      <dgm:prSet presAssocID="{50B93BC6-C9BF-4108-83CD-019A2AE9C5C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F0CEDA46-E6BE-4462-92EF-BCA1608D49EF}" type="pres">
      <dgm:prSet presAssocID="{50B93BC6-C9BF-4108-83CD-019A2AE9C5CB}" presName="iconSpace" presStyleCnt="0"/>
      <dgm:spPr/>
    </dgm:pt>
    <dgm:pt modelId="{CBB2D214-3387-4C7C-8A14-FE6690B0ADAD}" type="pres">
      <dgm:prSet presAssocID="{50B93BC6-C9BF-4108-83CD-019A2AE9C5CB}" presName="parTx" presStyleLbl="revTx" presStyleIdx="2" presStyleCnt="6">
        <dgm:presLayoutVars>
          <dgm:chMax val="0"/>
          <dgm:chPref val="0"/>
        </dgm:presLayoutVars>
      </dgm:prSet>
      <dgm:spPr/>
    </dgm:pt>
    <dgm:pt modelId="{A810F42C-AB84-4D7F-8343-754074EA0DBF}" type="pres">
      <dgm:prSet presAssocID="{50B93BC6-C9BF-4108-83CD-019A2AE9C5CB}" presName="txSpace" presStyleCnt="0"/>
      <dgm:spPr/>
    </dgm:pt>
    <dgm:pt modelId="{00CB7F29-4199-4AAD-A9F7-43F8A80A9C98}" type="pres">
      <dgm:prSet presAssocID="{50B93BC6-C9BF-4108-83CD-019A2AE9C5CB}" presName="desTx" presStyleLbl="revTx" presStyleIdx="3" presStyleCnt="6">
        <dgm:presLayoutVars/>
      </dgm:prSet>
      <dgm:spPr/>
    </dgm:pt>
    <dgm:pt modelId="{E0CFD2FC-3BE7-4027-A0A2-B501D5DA80C5}" type="pres">
      <dgm:prSet presAssocID="{BE13468F-EF23-4C09-A527-3A477579CC61}" presName="sibTrans" presStyleCnt="0"/>
      <dgm:spPr/>
    </dgm:pt>
    <dgm:pt modelId="{24811B68-8CF9-46A0-8185-B647160DBEE2}" type="pres">
      <dgm:prSet presAssocID="{DB91B183-B8DE-4B30-9146-B17C6C4F3498}" presName="compNode" presStyleCnt="0"/>
      <dgm:spPr/>
    </dgm:pt>
    <dgm:pt modelId="{F3BD4E3A-C243-495C-A4D5-E12818B1B8EC}" type="pres">
      <dgm:prSet presAssocID="{DB91B183-B8DE-4B30-9146-B17C6C4F349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0D6F9DED-F6D8-41F6-86D3-A814212683BC}" type="pres">
      <dgm:prSet presAssocID="{DB91B183-B8DE-4B30-9146-B17C6C4F3498}" presName="iconSpace" presStyleCnt="0"/>
      <dgm:spPr/>
    </dgm:pt>
    <dgm:pt modelId="{9DDA06B1-69D1-4D6A-B19C-49774A227CFE}" type="pres">
      <dgm:prSet presAssocID="{DB91B183-B8DE-4B30-9146-B17C6C4F3498}" presName="parTx" presStyleLbl="revTx" presStyleIdx="4" presStyleCnt="6">
        <dgm:presLayoutVars>
          <dgm:chMax val="0"/>
          <dgm:chPref val="0"/>
        </dgm:presLayoutVars>
      </dgm:prSet>
      <dgm:spPr/>
    </dgm:pt>
    <dgm:pt modelId="{79EC7C17-BE9E-4F30-AAC1-2E0286B71605}" type="pres">
      <dgm:prSet presAssocID="{DB91B183-B8DE-4B30-9146-B17C6C4F3498}" presName="txSpace" presStyleCnt="0"/>
      <dgm:spPr/>
    </dgm:pt>
    <dgm:pt modelId="{F159CE39-F028-4D5F-BAB3-D5008A0D4C7C}" type="pres">
      <dgm:prSet presAssocID="{DB91B183-B8DE-4B30-9146-B17C6C4F3498}" presName="desTx" presStyleLbl="revTx" presStyleIdx="5" presStyleCnt="6">
        <dgm:presLayoutVars/>
      </dgm:prSet>
      <dgm:spPr/>
    </dgm:pt>
  </dgm:ptLst>
  <dgm:cxnLst>
    <dgm:cxn modelId="{20645E34-5832-4E36-907B-E568B60C3435}" type="presOf" srcId="{50B93BC6-C9BF-4108-83CD-019A2AE9C5CB}" destId="{CBB2D214-3387-4C7C-8A14-FE6690B0ADAD}" srcOrd="0" destOrd="0" presId="urn:microsoft.com/office/officeart/2018/2/layout/IconLabelDescriptionList"/>
    <dgm:cxn modelId="{3FA1D660-FC13-4864-BDCD-A180FB704B83}" srcId="{48E1D74A-683E-4BD3-A73A-E5C99E55E4D3}" destId="{50B93BC6-C9BF-4108-83CD-019A2AE9C5CB}" srcOrd="1" destOrd="0" parTransId="{1CEA8A2E-838D-4C3A-B022-4E4FE6F69D78}" sibTransId="{BE13468F-EF23-4C09-A527-3A477579CC61}"/>
    <dgm:cxn modelId="{2790E387-88C1-41E7-9B25-6458B798A200}" type="presOf" srcId="{DB91B183-B8DE-4B30-9146-B17C6C4F3498}" destId="{9DDA06B1-69D1-4D6A-B19C-49774A227CFE}" srcOrd="0" destOrd="0" presId="urn:microsoft.com/office/officeart/2018/2/layout/IconLabelDescriptionList"/>
    <dgm:cxn modelId="{C314018C-8B65-48B3-B3CD-846045DC3AA7}" type="presOf" srcId="{702C8950-591C-4AFD-BCEF-6B797A84703E}" destId="{35C9CA3D-E741-49CC-99E5-77509DB9C382}" srcOrd="0" destOrd="0" presId="urn:microsoft.com/office/officeart/2018/2/layout/IconLabelDescriptionList"/>
    <dgm:cxn modelId="{DB51CBB7-6DCD-4139-AFFE-31C6E072A68D}" srcId="{48E1D74A-683E-4BD3-A73A-E5C99E55E4D3}" destId="{DB91B183-B8DE-4B30-9146-B17C6C4F3498}" srcOrd="2" destOrd="0" parTransId="{7D6E4B5A-425A-4CF4-964A-5EDC819F6C2F}" sibTransId="{28C274ED-B706-4066-B7CA-22EEA12F512F}"/>
    <dgm:cxn modelId="{582E9CC9-0170-4CB5-8934-5BC3E2D3F2AC}" type="presOf" srcId="{48E1D74A-683E-4BD3-A73A-E5C99E55E4D3}" destId="{7002DAA5-E23C-40BE-A58A-46A85E8DFF81}" srcOrd="0" destOrd="0" presId="urn:microsoft.com/office/officeart/2018/2/layout/IconLabelDescriptionList"/>
    <dgm:cxn modelId="{3886B6E9-CECF-456D-909F-3D9E78FDAA64}" srcId="{48E1D74A-683E-4BD3-A73A-E5C99E55E4D3}" destId="{702C8950-591C-4AFD-BCEF-6B797A84703E}" srcOrd="0" destOrd="0" parTransId="{B923BDA0-72B9-4261-9596-A52CF91CD21D}" sibTransId="{F3646CCF-3F2A-411B-A473-4BEF211FBBF4}"/>
    <dgm:cxn modelId="{AA57BFAD-8C48-4A90-93EE-D2AE7FF52C30}" type="presParOf" srcId="{7002DAA5-E23C-40BE-A58A-46A85E8DFF81}" destId="{60BEB689-1AE6-4F1A-9E2E-85A484BB015F}" srcOrd="0" destOrd="0" presId="urn:microsoft.com/office/officeart/2018/2/layout/IconLabelDescriptionList"/>
    <dgm:cxn modelId="{EE2332AF-087E-44DB-97BA-FB071A538F25}" type="presParOf" srcId="{60BEB689-1AE6-4F1A-9E2E-85A484BB015F}" destId="{58274218-3E5C-4013-A923-9B1FFAEA16B4}" srcOrd="0" destOrd="0" presId="urn:microsoft.com/office/officeart/2018/2/layout/IconLabelDescriptionList"/>
    <dgm:cxn modelId="{804138C6-5C64-4543-974F-0B3640B8D8D4}" type="presParOf" srcId="{60BEB689-1AE6-4F1A-9E2E-85A484BB015F}" destId="{6B2650D8-0FFA-4E0C-AD63-A9AA0560C6B6}" srcOrd="1" destOrd="0" presId="urn:microsoft.com/office/officeart/2018/2/layout/IconLabelDescriptionList"/>
    <dgm:cxn modelId="{F2BCDDD2-5C42-409F-A143-F2D29548EF36}" type="presParOf" srcId="{60BEB689-1AE6-4F1A-9E2E-85A484BB015F}" destId="{35C9CA3D-E741-49CC-99E5-77509DB9C382}" srcOrd="2" destOrd="0" presId="urn:microsoft.com/office/officeart/2018/2/layout/IconLabelDescriptionList"/>
    <dgm:cxn modelId="{9C7A934B-4663-41A3-AB14-22C7CAAD11D4}" type="presParOf" srcId="{60BEB689-1AE6-4F1A-9E2E-85A484BB015F}" destId="{23A19911-5FA4-4934-9059-A2B980E43D92}" srcOrd="3" destOrd="0" presId="urn:microsoft.com/office/officeart/2018/2/layout/IconLabelDescriptionList"/>
    <dgm:cxn modelId="{121669E9-8E02-4770-A6F5-E540309CDE5B}" type="presParOf" srcId="{60BEB689-1AE6-4F1A-9E2E-85A484BB015F}" destId="{BA8CF00A-087E-465B-96DE-A453B92E6058}" srcOrd="4" destOrd="0" presId="urn:microsoft.com/office/officeart/2018/2/layout/IconLabelDescriptionList"/>
    <dgm:cxn modelId="{510EA83A-E3B6-4D75-A623-BC1ED6F322CE}" type="presParOf" srcId="{7002DAA5-E23C-40BE-A58A-46A85E8DFF81}" destId="{59669E67-95C4-4EA4-98CF-C4E80A21514C}" srcOrd="1" destOrd="0" presId="urn:microsoft.com/office/officeart/2018/2/layout/IconLabelDescriptionList"/>
    <dgm:cxn modelId="{6C7DD9B9-B2EE-4E9A-A0F1-A666C3C49048}" type="presParOf" srcId="{7002DAA5-E23C-40BE-A58A-46A85E8DFF81}" destId="{773C782C-503C-4DCE-8172-E3856C2A703D}" srcOrd="2" destOrd="0" presId="urn:microsoft.com/office/officeart/2018/2/layout/IconLabelDescriptionList"/>
    <dgm:cxn modelId="{925B3D0D-CB59-4F9F-A152-E8A2A86E7DA3}" type="presParOf" srcId="{773C782C-503C-4DCE-8172-E3856C2A703D}" destId="{64BDC798-7AAB-4597-B8C2-A30B64DC4912}" srcOrd="0" destOrd="0" presId="urn:microsoft.com/office/officeart/2018/2/layout/IconLabelDescriptionList"/>
    <dgm:cxn modelId="{DBD4150F-7563-4D66-B74B-2F1DD07DEEDE}" type="presParOf" srcId="{773C782C-503C-4DCE-8172-E3856C2A703D}" destId="{F0CEDA46-E6BE-4462-92EF-BCA1608D49EF}" srcOrd="1" destOrd="0" presId="urn:microsoft.com/office/officeart/2018/2/layout/IconLabelDescriptionList"/>
    <dgm:cxn modelId="{564132C2-39A1-4772-B0E4-D4C0B6033FF3}" type="presParOf" srcId="{773C782C-503C-4DCE-8172-E3856C2A703D}" destId="{CBB2D214-3387-4C7C-8A14-FE6690B0ADAD}" srcOrd="2" destOrd="0" presId="urn:microsoft.com/office/officeart/2018/2/layout/IconLabelDescriptionList"/>
    <dgm:cxn modelId="{A80B4060-45DD-4BA2-B951-1BFEF7D4C335}" type="presParOf" srcId="{773C782C-503C-4DCE-8172-E3856C2A703D}" destId="{A810F42C-AB84-4D7F-8343-754074EA0DBF}" srcOrd="3" destOrd="0" presId="urn:microsoft.com/office/officeart/2018/2/layout/IconLabelDescriptionList"/>
    <dgm:cxn modelId="{56B63CE3-033A-41F1-99E4-E4E572AEC509}" type="presParOf" srcId="{773C782C-503C-4DCE-8172-E3856C2A703D}" destId="{00CB7F29-4199-4AAD-A9F7-43F8A80A9C98}" srcOrd="4" destOrd="0" presId="urn:microsoft.com/office/officeart/2018/2/layout/IconLabelDescriptionList"/>
    <dgm:cxn modelId="{6D08EC96-6C1B-45A8-96C5-08B5F2D56412}" type="presParOf" srcId="{7002DAA5-E23C-40BE-A58A-46A85E8DFF81}" destId="{E0CFD2FC-3BE7-4027-A0A2-B501D5DA80C5}" srcOrd="3" destOrd="0" presId="urn:microsoft.com/office/officeart/2018/2/layout/IconLabelDescriptionList"/>
    <dgm:cxn modelId="{336FF6CD-D3E6-4502-B27A-C6EFC6A45B7E}" type="presParOf" srcId="{7002DAA5-E23C-40BE-A58A-46A85E8DFF81}" destId="{24811B68-8CF9-46A0-8185-B647160DBEE2}" srcOrd="4" destOrd="0" presId="urn:microsoft.com/office/officeart/2018/2/layout/IconLabelDescriptionList"/>
    <dgm:cxn modelId="{CB48D807-9D53-4A39-984B-4AF5C4A9A3E4}" type="presParOf" srcId="{24811B68-8CF9-46A0-8185-B647160DBEE2}" destId="{F3BD4E3A-C243-495C-A4D5-E12818B1B8EC}" srcOrd="0" destOrd="0" presId="urn:microsoft.com/office/officeart/2018/2/layout/IconLabelDescriptionList"/>
    <dgm:cxn modelId="{27D551FC-E25E-4C0D-A46F-6181E9BFC7B5}" type="presParOf" srcId="{24811B68-8CF9-46A0-8185-B647160DBEE2}" destId="{0D6F9DED-F6D8-41F6-86D3-A814212683BC}" srcOrd="1" destOrd="0" presId="urn:microsoft.com/office/officeart/2018/2/layout/IconLabelDescriptionList"/>
    <dgm:cxn modelId="{27E1C26B-40D6-4EB1-BD9E-CEDC35E407A2}" type="presParOf" srcId="{24811B68-8CF9-46A0-8185-B647160DBEE2}" destId="{9DDA06B1-69D1-4D6A-B19C-49774A227CFE}" srcOrd="2" destOrd="0" presId="urn:microsoft.com/office/officeart/2018/2/layout/IconLabelDescriptionList"/>
    <dgm:cxn modelId="{A0738EBE-7236-4780-8C85-2F26F1F86440}" type="presParOf" srcId="{24811B68-8CF9-46A0-8185-B647160DBEE2}" destId="{79EC7C17-BE9E-4F30-AAC1-2E0286B71605}" srcOrd="3" destOrd="0" presId="urn:microsoft.com/office/officeart/2018/2/layout/IconLabelDescriptionList"/>
    <dgm:cxn modelId="{F48F993E-5100-4F47-9F8A-D0E5919F5A6E}" type="presParOf" srcId="{24811B68-8CF9-46A0-8185-B647160DBEE2}" destId="{F159CE39-F028-4D5F-BAB3-D5008A0D4C7C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02D7B9D-008A-4EFA-A477-D08FC524F2DA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9E2FA22-DEA1-45B6-89A9-5E6497C3E73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institutional support</a:t>
          </a:r>
        </a:p>
      </dgm:t>
    </dgm:pt>
    <dgm:pt modelId="{597CE013-BAD4-44C2-8526-BFDEEE6A759D}" type="parTrans" cxnId="{1ECBA906-D100-4EDB-8205-6B743AAAE039}">
      <dgm:prSet/>
      <dgm:spPr/>
      <dgm:t>
        <a:bodyPr/>
        <a:lstStyle/>
        <a:p>
          <a:endParaRPr lang="en-US"/>
        </a:p>
      </dgm:t>
    </dgm:pt>
    <dgm:pt modelId="{99939E56-6041-4111-ACB0-89F8A2B2A8DE}" type="sibTrans" cxnId="{1ECBA906-D100-4EDB-8205-6B743AAAE039}">
      <dgm:prSet/>
      <dgm:spPr/>
      <dgm:t>
        <a:bodyPr/>
        <a:lstStyle/>
        <a:p>
          <a:endParaRPr lang="en-US"/>
        </a:p>
      </dgm:t>
    </dgm:pt>
    <dgm:pt modelId="{0F917D45-F3DD-47F8-A9A3-BDFA4667B2E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Stakeholder buy-in</a:t>
          </a:r>
          <a:endParaRPr lang="en-US" dirty="0"/>
        </a:p>
      </dgm:t>
    </dgm:pt>
    <dgm:pt modelId="{5F77CC32-5B2E-43A8-80E3-D617827B36F7}" type="parTrans" cxnId="{0E825E29-58CD-4280-87D3-DC2D0B9813C1}">
      <dgm:prSet/>
      <dgm:spPr/>
      <dgm:t>
        <a:bodyPr/>
        <a:lstStyle/>
        <a:p>
          <a:endParaRPr lang="en-US"/>
        </a:p>
      </dgm:t>
    </dgm:pt>
    <dgm:pt modelId="{A58F71E9-A656-40DA-A7C4-AAABA8C1C979}" type="sibTrans" cxnId="{0E825E29-58CD-4280-87D3-DC2D0B9813C1}">
      <dgm:prSet/>
      <dgm:spPr/>
      <dgm:t>
        <a:bodyPr/>
        <a:lstStyle/>
        <a:p>
          <a:endParaRPr lang="en-US"/>
        </a:p>
      </dgm:t>
    </dgm:pt>
    <dgm:pt modelId="{3708612B-B98A-431C-BC32-9DC082420A1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Data-infused strategic planning</a:t>
          </a:r>
        </a:p>
      </dgm:t>
    </dgm:pt>
    <dgm:pt modelId="{11DCFA8E-D923-42D9-99D1-F7FB3CA26A22}" type="parTrans" cxnId="{E0D803EF-AD21-48FD-98E8-09064389BAC3}">
      <dgm:prSet/>
      <dgm:spPr/>
      <dgm:t>
        <a:bodyPr/>
        <a:lstStyle/>
        <a:p>
          <a:endParaRPr lang="en-US"/>
        </a:p>
      </dgm:t>
    </dgm:pt>
    <dgm:pt modelId="{23427806-AE19-4E0C-A6B5-D42FE2B3908B}" type="sibTrans" cxnId="{E0D803EF-AD21-48FD-98E8-09064389BAC3}">
      <dgm:prSet/>
      <dgm:spPr/>
      <dgm:t>
        <a:bodyPr/>
        <a:lstStyle/>
        <a:p>
          <a:endParaRPr lang="en-US"/>
        </a:p>
      </dgm:t>
    </dgm:pt>
    <dgm:pt modelId="{5B4A5D62-9B65-411D-A334-3EA7BD2EA23D}" type="pres">
      <dgm:prSet presAssocID="{402D7B9D-008A-4EFA-A477-D08FC524F2DA}" presName="root" presStyleCnt="0">
        <dgm:presLayoutVars>
          <dgm:dir/>
          <dgm:resizeHandles val="exact"/>
        </dgm:presLayoutVars>
      </dgm:prSet>
      <dgm:spPr/>
    </dgm:pt>
    <dgm:pt modelId="{C9051016-1108-4740-BCBF-C76B31851E61}" type="pres">
      <dgm:prSet presAssocID="{19E2FA22-DEA1-45B6-89A9-5E6497C3E738}" presName="compNode" presStyleCnt="0"/>
      <dgm:spPr/>
    </dgm:pt>
    <dgm:pt modelId="{9A96C7A2-C0F0-4828-8E76-7ADFD16E5930}" type="pres">
      <dgm:prSet presAssocID="{19E2FA22-DEA1-45B6-89A9-5E6497C3E738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56870354-0848-4F3A-8710-576787556DD3}" type="pres">
      <dgm:prSet presAssocID="{19E2FA22-DEA1-45B6-89A9-5E6497C3E73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03D852BA-FDED-497F-9B85-8FA2B0B13714}" type="pres">
      <dgm:prSet presAssocID="{19E2FA22-DEA1-45B6-89A9-5E6497C3E738}" presName="spaceRect" presStyleCnt="0"/>
      <dgm:spPr/>
    </dgm:pt>
    <dgm:pt modelId="{EDFD0DDB-9057-48AA-90CC-62EFE2E82F01}" type="pres">
      <dgm:prSet presAssocID="{19E2FA22-DEA1-45B6-89A9-5E6497C3E738}" presName="textRect" presStyleLbl="revTx" presStyleIdx="0" presStyleCnt="3">
        <dgm:presLayoutVars>
          <dgm:chMax val="1"/>
          <dgm:chPref val="1"/>
        </dgm:presLayoutVars>
      </dgm:prSet>
      <dgm:spPr/>
    </dgm:pt>
    <dgm:pt modelId="{8E924B31-9FE0-487A-A819-57A2A0A60706}" type="pres">
      <dgm:prSet presAssocID="{99939E56-6041-4111-ACB0-89F8A2B2A8DE}" presName="sibTrans" presStyleCnt="0"/>
      <dgm:spPr/>
    </dgm:pt>
    <dgm:pt modelId="{84F46F2A-9720-48CC-8049-8C8F674DE2B4}" type="pres">
      <dgm:prSet presAssocID="{0F917D45-F3DD-47F8-A9A3-BDFA4667B2E0}" presName="compNode" presStyleCnt="0"/>
      <dgm:spPr/>
    </dgm:pt>
    <dgm:pt modelId="{7E0A6DEF-2BEC-43C8-BE23-C39F5DEA8687}" type="pres">
      <dgm:prSet presAssocID="{0F917D45-F3DD-47F8-A9A3-BDFA4667B2E0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6E20D397-EEB6-412E-8EF1-5D7B01A46E3B}" type="pres">
      <dgm:prSet presAssocID="{0F917D45-F3DD-47F8-A9A3-BDFA4667B2E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osk"/>
        </a:ext>
      </dgm:extLst>
    </dgm:pt>
    <dgm:pt modelId="{A61629FA-0012-44EC-B4CD-CC89124EAFF0}" type="pres">
      <dgm:prSet presAssocID="{0F917D45-F3DD-47F8-A9A3-BDFA4667B2E0}" presName="spaceRect" presStyleCnt="0"/>
      <dgm:spPr/>
    </dgm:pt>
    <dgm:pt modelId="{D3FAA254-7805-4D7F-A36E-EC4C44271D34}" type="pres">
      <dgm:prSet presAssocID="{0F917D45-F3DD-47F8-A9A3-BDFA4667B2E0}" presName="textRect" presStyleLbl="revTx" presStyleIdx="1" presStyleCnt="3">
        <dgm:presLayoutVars>
          <dgm:chMax val="1"/>
          <dgm:chPref val="1"/>
        </dgm:presLayoutVars>
      </dgm:prSet>
      <dgm:spPr/>
    </dgm:pt>
    <dgm:pt modelId="{6C663D59-89C1-441A-8EE6-9017E57B1750}" type="pres">
      <dgm:prSet presAssocID="{A58F71E9-A656-40DA-A7C4-AAABA8C1C979}" presName="sibTrans" presStyleCnt="0"/>
      <dgm:spPr/>
    </dgm:pt>
    <dgm:pt modelId="{CBA0B84F-614D-4166-9539-E48E15F18973}" type="pres">
      <dgm:prSet presAssocID="{3708612B-B98A-431C-BC32-9DC082420A12}" presName="compNode" presStyleCnt="0"/>
      <dgm:spPr/>
    </dgm:pt>
    <dgm:pt modelId="{18C26C3E-A2EC-47F3-9145-1868B986B04F}" type="pres">
      <dgm:prSet presAssocID="{3708612B-B98A-431C-BC32-9DC082420A12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6129038-B866-4629-A0CC-94B2B34563FB}" type="pres">
      <dgm:prSet presAssocID="{3708612B-B98A-431C-BC32-9DC082420A1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22FA5CB-4695-4071-B41F-8632797ECFB1}" type="pres">
      <dgm:prSet presAssocID="{3708612B-B98A-431C-BC32-9DC082420A12}" presName="spaceRect" presStyleCnt="0"/>
      <dgm:spPr/>
    </dgm:pt>
    <dgm:pt modelId="{9666C00A-57D9-485B-B3E5-D36F5D368AEB}" type="pres">
      <dgm:prSet presAssocID="{3708612B-B98A-431C-BC32-9DC082420A1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ECBA906-D100-4EDB-8205-6B743AAAE039}" srcId="{402D7B9D-008A-4EFA-A477-D08FC524F2DA}" destId="{19E2FA22-DEA1-45B6-89A9-5E6497C3E738}" srcOrd="0" destOrd="0" parTransId="{597CE013-BAD4-44C2-8526-BFDEEE6A759D}" sibTransId="{99939E56-6041-4111-ACB0-89F8A2B2A8DE}"/>
    <dgm:cxn modelId="{0E825E29-58CD-4280-87D3-DC2D0B9813C1}" srcId="{402D7B9D-008A-4EFA-A477-D08FC524F2DA}" destId="{0F917D45-F3DD-47F8-A9A3-BDFA4667B2E0}" srcOrd="1" destOrd="0" parTransId="{5F77CC32-5B2E-43A8-80E3-D617827B36F7}" sibTransId="{A58F71E9-A656-40DA-A7C4-AAABA8C1C979}"/>
    <dgm:cxn modelId="{673CAA6B-31F9-6849-BE38-BED5AF52C703}" type="presOf" srcId="{3708612B-B98A-431C-BC32-9DC082420A12}" destId="{9666C00A-57D9-485B-B3E5-D36F5D368AEB}" srcOrd="0" destOrd="0" presId="urn:microsoft.com/office/officeart/2018/5/layout/IconLeafLabelList"/>
    <dgm:cxn modelId="{059E13D3-B23D-8D43-88CB-5C8D2BD8F4AF}" type="presOf" srcId="{19E2FA22-DEA1-45B6-89A9-5E6497C3E738}" destId="{EDFD0DDB-9057-48AA-90CC-62EFE2E82F01}" srcOrd="0" destOrd="0" presId="urn:microsoft.com/office/officeart/2018/5/layout/IconLeafLabelList"/>
    <dgm:cxn modelId="{A5C9E4DB-DC03-6145-9761-8DBA8BD36CFA}" type="presOf" srcId="{0F917D45-F3DD-47F8-A9A3-BDFA4667B2E0}" destId="{D3FAA254-7805-4D7F-A36E-EC4C44271D34}" srcOrd="0" destOrd="0" presId="urn:microsoft.com/office/officeart/2018/5/layout/IconLeafLabelList"/>
    <dgm:cxn modelId="{0678BADC-44A1-0B42-A636-54830AABAD8F}" type="presOf" srcId="{402D7B9D-008A-4EFA-A477-D08FC524F2DA}" destId="{5B4A5D62-9B65-411D-A334-3EA7BD2EA23D}" srcOrd="0" destOrd="0" presId="urn:microsoft.com/office/officeart/2018/5/layout/IconLeafLabelList"/>
    <dgm:cxn modelId="{E0D803EF-AD21-48FD-98E8-09064389BAC3}" srcId="{402D7B9D-008A-4EFA-A477-D08FC524F2DA}" destId="{3708612B-B98A-431C-BC32-9DC082420A12}" srcOrd="2" destOrd="0" parTransId="{11DCFA8E-D923-42D9-99D1-F7FB3CA26A22}" sibTransId="{23427806-AE19-4E0C-A6B5-D42FE2B3908B}"/>
    <dgm:cxn modelId="{20B48B80-0C7B-1F46-88C2-2F69E79EFCAA}" type="presParOf" srcId="{5B4A5D62-9B65-411D-A334-3EA7BD2EA23D}" destId="{C9051016-1108-4740-BCBF-C76B31851E61}" srcOrd="0" destOrd="0" presId="urn:microsoft.com/office/officeart/2018/5/layout/IconLeafLabelList"/>
    <dgm:cxn modelId="{B8A3E09E-8B2D-504D-9B6B-7B9E868E55F3}" type="presParOf" srcId="{C9051016-1108-4740-BCBF-C76B31851E61}" destId="{9A96C7A2-C0F0-4828-8E76-7ADFD16E5930}" srcOrd="0" destOrd="0" presId="urn:microsoft.com/office/officeart/2018/5/layout/IconLeafLabelList"/>
    <dgm:cxn modelId="{C25F561D-3B19-5E43-B6E2-62644C065203}" type="presParOf" srcId="{C9051016-1108-4740-BCBF-C76B31851E61}" destId="{56870354-0848-4F3A-8710-576787556DD3}" srcOrd="1" destOrd="0" presId="urn:microsoft.com/office/officeart/2018/5/layout/IconLeafLabelList"/>
    <dgm:cxn modelId="{CE6E1E5E-2239-DD48-9C1D-041383866607}" type="presParOf" srcId="{C9051016-1108-4740-BCBF-C76B31851E61}" destId="{03D852BA-FDED-497F-9B85-8FA2B0B13714}" srcOrd="2" destOrd="0" presId="urn:microsoft.com/office/officeart/2018/5/layout/IconLeafLabelList"/>
    <dgm:cxn modelId="{F7E0AA7F-BBEC-1C4F-A2A4-E578C4B6C068}" type="presParOf" srcId="{C9051016-1108-4740-BCBF-C76B31851E61}" destId="{EDFD0DDB-9057-48AA-90CC-62EFE2E82F01}" srcOrd="3" destOrd="0" presId="urn:microsoft.com/office/officeart/2018/5/layout/IconLeafLabelList"/>
    <dgm:cxn modelId="{D57AD881-9981-584D-AF87-76CE132FA156}" type="presParOf" srcId="{5B4A5D62-9B65-411D-A334-3EA7BD2EA23D}" destId="{8E924B31-9FE0-487A-A819-57A2A0A60706}" srcOrd="1" destOrd="0" presId="urn:microsoft.com/office/officeart/2018/5/layout/IconLeafLabelList"/>
    <dgm:cxn modelId="{32709088-082F-2340-92BE-C8EDEF41B914}" type="presParOf" srcId="{5B4A5D62-9B65-411D-A334-3EA7BD2EA23D}" destId="{84F46F2A-9720-48CC-8049-8C8F674DE2B4}" srcOrd="2" destOrd="0" presId="urn:microsoft.com/office/officeart/2018/5/layout/IconLeafLabelList"/>
    <dgm:cxn modelId="{02DC5609-A4EA-A941-BEFF-298E214E81C5}" type="presParOf" srcId="{84F46F2A-9720-48CC-8049-8C8F674DE2B4}" destId="{7E0A6DEF-2BEC-43C8-BE23-C39F5DEA8687}" srcOrd="0" destOrd="0" presId="urn:microsoft.com/office/officeart/2018/5/layout/IconLeafLabelList"/>
    <dgm:cxn modelId="{5739C510-998A-D341-A653-BB38C6B00615}" type="presParOf" srcId="{84F46F2A-9720-48CC-8049-8C8F674DE2B4}" destId="{6E20D397-EEB6-412E-8EF1-5D7B01A46E3B}" srcOrd="1" destOrd="0" presId="urn:microsoft.com/office/officeart/2018/5/layout/IconLeafLabelList"/>
    <dgm:cxn modelId="{ECC55F14-3363-7844-B52A-FBEEB2805146}" type="presParOf" srcId="{84F46F2A-9720-48CC-8049-8C8F674DE2B4}" destId="{A61629FA-0012-44EC-B4CD-CC89124EAFF0}" srcOrd="2" destOrd="0" presId="urn:microsoft.com/office/officeart/2018/5/layout/IconLeafLabelList"/>
    <dgm:cxn modelId="{EDDAEB59-8E45-B646-8BC7-217CDCB5B9B6}" type="presParOf" srcId="{84F46F2A-9720-48CC-8049-8C8F674DE2B4}" destId="{D3FAA254-7805-4D7F-A36E-EC4C44271D34}" srcOrd="3" destOrd="0" presId="urn:microsoft.com/office/officeart/2018/5/layout/IconLeafLabelList"/>
    <dgm:cxn modelId="{2D22D37F-9EF3-CE43-B644-95226A5BA8D7}" type="presParOf" srcId="{5B4A5D62-9B65-411D-A334-3EA7BD2EA23D}" destId="{6C663D59-89C1-441A-8EE6-9017E57B1750}" srcOrd="3" destOrd="0" presId="urn:microsoft.com/office/officeart/2018/5/layout/IconLeafLabelList"/>
    <dgm:cxn modelId="{D77F0896-ECC1-554B-A6E2-CCBCB0136884}" type="presParOf" srcId="{5B4A5D62-9B65-411D-A334-3EA7BD2EA23D}" destId="{CBA0B84F-614D-4166-9539-E48E15F18973}" srcOrd="4" destOrd="0" presId="urn:microsoft.com/office/officeart/2018/5/layout/IconLeafLabelList"/>
    <dgm:cxn modelId="{06153514-E769-C44B-AA0B-D398F24E8597}" type="presParOf" srcId="{CBA0B84F-614D-4166-9539-E48E15F18973}" destId="{18C26C3E-A2EC-47F3-9145-1868B986B04F}" srcOrd="0" destOrd="0" presId="urn:microsoft.com/office/officeart/2018/5/layout/IconLeafLabelList"/>
    <dgm:cxn modelId="{18868E4F-6D6B-3145-A008-AFCA903AF423}" type="presParOf" srcId="{CBA0B84F-614D-4166-9539-E48E15F18973}" destId="{86129038-B866-4629-A0CC-94B2B34563FB}" srcOrd="1" destOrd="0" presId="urn:microsoft.com/office/officeart/2018/5/layout/IconLeafLabelList"/>
    <dgm:cxn modelId="{86931172-BCFC-074E-8694-CF832F4F2AF8}" type="presParOf" srcId="{CBA0B84F-614D-4166-9539-E48E15F18973}" destId="{722FA5CB-4695-4071-B41F-8632797ECFB1}" srcOrd="2" destOrd="0" presId="urn:microsoft.com/office/officeart/2018/5/layout/IconLeafLabelList"/>
    <dgm:cxn modelId="{35004FD0-0481-C948-B38A-4A1C96DECF69}" type="presParOf" srcId="{CBA0B84F-614D-4166-9539-E48E15F18973}" destId="{9666C00A-57D9-485B-B3E5-D36F5D368AE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A8A7BEE-92BA-4A98-81F8-41D7363C1727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11F29D9-ED11-4288-9135-513A91A9883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You will discover things that feel like huge problems. Proceed with caution and limit your scope. Search for multiple data points to support your conclusions</a:t>
          </a:r>
        </a:p>
      </dgm:t>
    </dgm:pt>
    <dgm:pt modelId="{42BA2CEC-31E3-4CD3-B4B9-57E91EBC60FD}" type="parTrans" cxnId="{3C26DB7C-785E-4E1A-B462-6AF46F59FCAC}">
      <dgm:prSet/>
      <dgm:spPr/>
      <dgm:t>
        <a:bodyPr/>
        <a:lstStyle/>
        <a:p>
          <a:endParaRPr lang="en-US"/>
        </a:p>
      </dgm:t>
    </dgm:pt>
    <dgm:pt modelId="{2900F603-7FCB-444F-97D2-3841D3B57A57}" type="sibTrans" cxnId="{3C26DB7C-785E-4E1A-B462-6AF46F59FCAC}">
      <dgm:prSet/>
      <dgm:spPr/>
      <dgm:t>
        <a:bodyPr/>
        <a:lstStyle/>
        <a:p>
          <a:endParaRPr lang="en-US"/>
        </a:p>
      </dgm:t>
    </dgm:pt>
    <dgm:pt modelId="{B82B456E-326C-456D-AE36-4525EF54C2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Suppress the urge to shout your discoveries from the mountaintops. Their time will come. Be methodical and realistic. </a:t>
          </a:r>
          <a:br>
            <a:rPr lang="en-US" dirty="0"/>
          </a:br>
          <a:endParaRPr lang="en-US" dirty="0"/>
        </a:p>
      </dgm:t>
    </dgm:pt>
    <dgm:pt modelId="{A08287D7-4444-4C03-AF19-1113737F15AD}" type="parTrans" cxnId="{73804B26-3B11-486E-B0D9-9F75713D8D3B}">
      <dgm:prSet/>
      <dgm:spPr/>
      <dgm:t>
        <a:bodyPr/>
        <a:lstStyle/>
        <a:p>
          <a:endParaRPr lang="en-US"/>
        </a:p>
      </dgm:t>
    </dgm:pt>
    <dgm:pt modelId="{D23C6C25-934E-4E54-A511-C92DF498814B}" type="sibTrans" cxnId="{73804B26-3B11-486E-B0D9-9F75713D8D3B}">
      <dgm:prSet/>
      <dgm:spPr/>
      <dgm:t>
        <a:bodyPr/>
        <a:lstStyle/>
        <a:p>
          <a:endParaRPr lang="en-US"/>
        </a:p>
      </dgm:t>
    </dgm:pt>
    <dgm:pt modelId="{E16D3119-E254-405A-9E5E-044076C2D65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You’ll know your data better in a year than you will in those first few months, and even better two years after that.</a:t>
          </a:r>
        </a:p>
      </dgm:t>
    </dgm:pt>
    <dgm:pt modelId="{F213D094-F0CD-4E4B-9E4C-5C628697D0B2}" type="parTrans" cxnId="{9AC5AFAE-CF25-41B0-A7AB-B4FB45B7A485}">
      <dgm:prSet/>
      <dgm:spPr/>
      <dgm:t>
        <a:bodyPr/>
        <a:lstStyle/>
        <a:p>
          <a:endParaRPr lang="en-US"/>
        </a:p>
      </dgm:t>
    </dgm:pt>
    <dgm:pt modelId="{677DD62F-1227-49AB-BDCF-D26208CA6030}" type="sibTrans" cxnId="{9AC5AFAE-CF25-41B0-A7AB-B4FB45B7A485}">
      <dgm:prSet/>
      <dgm:spPr/>
      <dgm:t>
        <a:bodyPr/>
        <a:lstStyle/>
        <a:p>
          <a:endParaRPr lang="en-US"/>
        </a:p>
      </dgm:t>
    </dgm:pt>
    <dgm:pt modelId="{4F7FC252-28E5-6649-8335-CCE86630A956}" type="pres">
      <dgm:prSet presAssocID="{CA8A7BEE-92BA-4A98-81F8-41D7363C1727}" presName="outerComposite" presStyleCnt="0">
        <dgm:presLayoutVars>
          <dgm:chMax val="5"/>
          <dgm:dir/>
          <dgm:resizeHandles val="exact"/>
        </dgm:presLayoutVars>
      </dgm:prSet>
      <dgm:spPr/>
    </dgm:pt>
    <dgm:pt modelId="{8A5EE706-02AA-D24A-A132-31A6164706C3}" type="pres">
      <dgm:prSet presAssocID="{CA8A7BEE-92BA-4A98-81F8-41D7363C1727}" presName="dummyMaxCanvas" presStyleCnt="0">
        <dgm:presLayoutVars/>
      </dgm:prSet>
      <dgm:spPr/>
    </dgm:pt>
    <dgm:pt modelId="{C6920977-B8F8-024C-B31B-4D45DB52349F}" type="pres">
      <dgm:prSet presAssocID="{CA8A7BEE-92BA-4A98-81F8-41D7363C1727}" presName="ThreeNodes_1" presStyleLbl="node1" presStyleIdx="0" presStyleCnt="3">
        <dgm:presLayoutVars>
          <dgm:bulletEnabled val="1"/>
        </dgm:presLayoutVars>
      </dgm:prSet>
      <dgm:spPr/>
    </dgm:pt>
    <dgm:pt modelId="{9EFA924F-E54E-5945-BD01-B1BE549A9D74}" type="pres">
      <dgm:prSet presAssocID="{CA8A7BEE-92BA-4A98-81F8-41D7363C1727}" presName="ThreeNodes_2" presStyleLbl="node1" presStyleIdx="1" presStyleCnt="3">
        <dgm:presLayoutVars>
          <dgm:bulletEnabled val="1"/>
        </dgm:presLayoutVars>
      </dgm:prSet>
      <dgm:spPr/>
    </dgm:pt>
    <dgm:pt modelId="{9497CE2B-3E2E-B04F-B248-31467C15F25E}" type="pres">
      <dgm:prSet presAssocID="{CA8A7BEE-92BA-4A98-81F8-41D7363C1727}" presName="ThreeNodes_3" presStyleLbl="node1" presStyleIdx="2" presStyleCnt="3">
        <dgm:presLayoutVars>
          <dgm:bulletEnabled val="1"/>
        </dgm:presLayoutVars>
      </dgm:prSet>
      <dgm:spPr/>
    </dgm:pt>
    <dgm:pt modelId="{F9D0A3EA-318E-B64E-AAA7-BB7235D2CC6C}" type="pres">
      <dgm:prSet presAssocID="{CA8A7BEE-92BA-4A98-81F8-41D7363C1727}" presName="ThreeConn_1-2" presStyleLbl="fgAccFollowNode1" presStyleIdx="0" presStyleCnt="2">
        <dgm:presLayoutVars>
          <dgm:bulletEnabled val="1"/>
        </dgm:presLayoutVars>
      </dgm:prSet>
      <dgm:spPr/>
    </dgm:pt>
    <dgm:pt modelId="{DE1AF506-4169-264A-AD87-75DFE106968B}" type="pres">
      <dgm:prSet presAssocID="{CA8A7BEE-92BA-4A98-81F8-41D7363C1727}" presName="ThreeConn_2-3" presStyleLbl="fgAccFollowNode1" presStyleIdx="1" presStyleCnt="2">
        <dgm:presLayoutVars>
          <dgm:bulletEnabled val="1"/>
        </dgm:presLayoutVars>
      </dgm:prSet>
      <dgm:spPr/>
    </dgm:pt>
    <dgm:pt modelId="{0092C2D1-4D21-394A-9E35-5E0B2C7160FE}" type="pres">
      <dgm:prSet presAssocID="{CA8A7BEE-92BA-4A98-81F8-41D7363C1727}" presName="ThreeNodes_1_text" presStyleLbl="node1" presStyleIdx="2" presStyleCnt="3">
        <dgm:presLayoutVars>
          <dgm:bulletEnabled val="1"/>
        </dgm:presLayoutVars>
      </dgm:prSet>
      <dgm:spPr/>
    </dgm:pt>
    <dgm:pt modelId="{E82B6698-D610-444C-82C2-3CF983AB809D}" type="pres">
      <dgm:prSet presAssocID="{CA8A7BEE-92BA-4A98-81F8-41D7363C1727}" presName="ThreeNodes_2_text" presStyleLbl="node1" presStyleIdx="2" presStyleCnt="3">
        <dgm:presLayoutVars>
          <dgm:bulletEnabled val="1"/>
        </dgm:presLayoutVars>
      </dgm:prSet>
      <dgm:spPr/>
    </dgm:pt>
    <dgm:pt modelId="{84EC6FE4-9268-1A4B-9D31-B565AAEF6CDB}" type="pres">
      <dgm:prSet presAssocID="{CA8A7BEE-92BA-4A98-81F8-41D7363C1727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73804B26-3B11-486E-B0D9-9F75713D8D3B}" srcId="{CA8A7BEE-92BA-4A98-81F8-41D7363C1727}" destId="{B82B456E-326C-456D-AE36-4525EF54C21D}" srcOrd="1" destOrd="0" parTransId="{A08287D7-4444-4C03-AF19-1113737F15AD}" sibTransId="{D23C6C25-934E-4E54-A511-C92DF498814B}"/>
    <dgm:cxn modelId="{A57FFE2C-B4BC-FC4F-8711-3B908FD60228}" type="presOf" srcId="{B82B456E-326C-456D-AE36-4525EF54C21D}" destId="{9EFA924F-E54E-5945-BD01-B1BE549A9D74}" srcOrd="0" destOrd="0" presId="urn:microsoft.com/office/officeart/2005/8/layout/vProcess5"/>
    <dgm:cxn modelId="{3DF43D5D-73C7-934B-A3FA-B531E6C187F9}" type="presOf" srcId="{E16D3119-E254-405A-9E5E-044076C2D652}" destId="{84EC6FE4-9268-1A4B-9D31-B565AAEF6CDB}" srcOrd="1" destOrd="0" presId="urn:microsoft.com/office/officeart/2005/8/layout/vProcess5"/>
    <dgm:cxn modelId="{75299D6A-0208-FB44-B18C-EE4E2C41FDBD}" type="presOf" srcId="{011F29D9-ED11-4288-9135-513A91A98836}" destId="{0092C2D1-4D21-394A-9E35-5E0B2C7160FE}" srcOrd="1" destOrd="0" presId="urn:microsoft.com/office/officeart/2005/8/layout/vProcess5"/>
    <dgm:cxn modelId="{D892F96C-A0F6-6349-843E-8319191B6B70}" type="presOf" srcId="{CA8A7BEE-92BA-4A98-81F8-41D7363C1727}" destId="{4F7FC252-28E5-6649-8335-CCE86630A956}" srcOrd="0" destOrd="0" presId="urn:microsoft.com/office/officeart/2005/8/layout/vProcess5"/>
    <dgm:cxn modelId="{3C26DB7C-785E-4E1A-B462-6AF46F59FCAC}" srcId="{CA8A7BEE-92BA-4A98-81F8-41D7363C1727}" destId="{011F29D9-ED11-4288-9135-513A91A98836}" srcOrd="0" destOrd="0" parTransId="{42BA2CEC-31E3-4CD3-B4B9-57E91EBC60FD}" sibTransId="{2900F603-7FCB-444F-97D2-3841D3B57A57}"/>
    <dgm:cxn modelId="{77D29AAD-F066-8143-B968-5E05D7F7E0D3}" type="presOf" srcId="{B82B456E-326C-456D-AE36-4525EF54C21D}" destId="{E82B6698-D610-444C-82C2-3CF983AB809D}" srcOrd="1" destOrd="0" presId="urn:microsoft.com/office/officeart/2005/8/layout/vProcess5"/>
    <dgm:cxn modelId="{9AC5AFAE-CF25-41B0-A7AB-B4FB45B7A485}" srcId="{CA8A7BEE-92BA-4A98-81F8-41D7363C1727}" destId="{E16D3119-E254-405A-9E5E-044076C2D652}" srcOrd="2" destOrd="0" parTransId="{F213D094-F0CD-4E4B-9E4C-5C628697D0B2}" sibTransId="{677DD62F-1227-49AB-BDCF-D26208CA6030}"/>
    <dgm:cxn modelId="{48A95FD5-DB8B-F745-91F6-3F79AA66D090}" type="presOf" srcId="{E16D3119-E254-405A-9E5E-044076C2D652}" destId="{9497CE2B-3E2E-B04F-B248-31467C15F25E}" srcOrd="0" destOrd="0" presId="urn:microsoft.com/office/officeart/2005/8/layout/vProcess5"/>
    <dgm:cxn modelId="{E430CEE6-1EB0-FE48-AE28-9507530FCD56}" type="presOf" srcId="{2900F603-7FCB-444F-97D2-3841D3B57A57}" destId="{F9D0A3EA-318E-B64E-AAA7-BB7235D2CC6C}" srcOrd="0" destOrd="0" presId="urn:microsoft.com/office/officeart/2005/8/layout/vProcess5"/>
    <dgm:cxn modelId="{E3363CEA-7FFA-AD43-A0EF-4E33CF5C6571}" type="presOf" srcId="{011F29D9-ED11-4288-9135-513A91A98836}" destId="{C6920977-B8F8-024C-B31B-4D45DB52349F}" srcOrd="0" destOrd="0" presId="urn:microsoft.com/office/officeart/2005/8/layout/vProcess5"/>
    <dgm:cxn modelId="{E2BFBAFB-69F3-2E4F-A702-DAAC3B9C290F}" type="presOf" srcId="{D23C6C25-934E-4E54-A511-C92DF498814B}" destId="{DE1AF506-4169-264A-AD87-75DFE106968B}" srcOrd="0" destOrd="0" presId="urn:microsoft.com/office/officeart/2005/8/layout/vProcess5"/>
    <dgm:cxn modelId="{1A9FCB47-0A43-9643-9905-B75E6AEF3AB1}" type="presParOf" srcId="{4F7FC252-28E5-6649-8335-CCE86630A956}" destId="{8A5EE706-02AA-D24A-A132-31A6164706C3}" srcOrd="0" destOrd="0" presId="urn:microsoft.com/office/officeart/2005/8/layout/vProcess5"/>
    <dgm:cxn modelId="{5AEEB08D-0886-534A-8498-FEE358DC51A5}" type="presParOf" srcId="{4F7FC252-28E5-6649-8335-CCE86630A956}" destId="{C6920977-B8F8-024C-B31B-4D45DB52349F}" srcOrd="1" destOrd="0" presId="urn:microsoft.com/office/officeart/2005/8/layout/vProcess5"/>
    <dgm:cxn modelId="{2D76E7A1-110E-F649-8FA5-57B05ECAED19}" type="presParOf" srcId="{4F7FC252-28E5-6649-8335-CCE86630A956}" destId="{9EFA924F-E54E-5945-BD01-B1BE549A9D74}" srcOrd="2" destOrd="0" presId="urn:microsoft.com/office/officeart/2005/8/layout/vProcess5"/>
    <dgm:cxn modelId="{47CAC4BE-A32D-AE4F-BE45-D306EEF34C4A}" type="presParOf" srcId="{4F7FC252-28E5-6649-8335-CCE86630A956}" destId="{9497CE2B-3E2E-B04F-B248-31467C15F25E}" srcOrd="3" destOrd="0" presId="urn:microsoft.com/office/officeart/2005/8/layout/vProcess5"/>
    <dgm:cxn modelId="{C6847B1C-E25D-914F-ACF7-E474D2678188}" type="presParOf" srcId="{4F7FC252-28E5-6649-8335-CCE86630A956}" destId="{F9D0A3EA-318E-B64E-AAA7-BB7235D2CC6C}" srcOrd="4" destOrd="0" presId="urn:microsoft.com/office/officeart/2005/8/layout/vProcess5"/>
    <dgm:cxn modelId="{468D8E1D-E4BA-104E-AD7E-627E0FC1C4D3}" type="presParOf" srcId="{4F7FC252-28E5-6649-8335-CCE86630A956}" destId="{DE1AF506-4169-264A-AD87-75DFE106968B}" srcOrd="5" destOrd="0" presId="urn:microsoft.com/office/officeart/2005/8/layout/vProcess5"/>
    <dgm:cxn modelId="{5FA7C943-50F8-C947-85B2-6BF2527EFA6F}" type="presParOf" srcId="{4F7FC252-28E5-6649-8335-CCE86630A956}" destId="{0092C2D1-4D21-394A-9E35-5E0B2C7160FE}" srcOrd="6" destOrd="0" presId="urn:microsoft.com/office/officeart/2005/8/layout/vProcess5"/>
    <dgm:cxn modelId="{8A3146F4-B58E-974D-A387-9CEB47E9001C}" type="presParOf" srcId="{4F7FC252-28E5-6649-8335-CCE86630A956}" destId="{E82B6698-D610-444C-82C2-3CF983AB809D}" srcOrd="7" destOrd="0" presId="urn:microsoft.com/office/officeart/2005/8/layout/vProcess5"/>
    <dgm:cxn modelId="{C2B50D2E-7F58-9B47-B3C4-A38BABE104AA}" type="presParOf" srcId="{4F7FC252-28E5-6649-8335-CCE86630A956}" destId="{84EC6FE4-9268-1A4B-9D31-B565AAEF6CDB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E474CB-91B1-7A4E-8786-88E6B9717A67}">
      <dsp:nvSpPr>
        <dsp:cNvPr id="0" name=""/>
        <dsp:cNvSpPr/>
      </dsp:nvSpPr>
      <dsp:spPr>
        <a:xfrm>
          <a:off x="0" y="55338"/>
          <a:ext cx="5115491" cy="15701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This presentation is for you! But it’s especially for you if you’re looking for ways to build a culture of data-driven decision-making</a:t>
          </a:r>
        </a:p>
      </dsp:txBody>
      <dsp:txXfrm>
        <a:off x="76648" y="131986"/>
        <a:ext cx="4962195" cy="1416844"/>
      </dsp:txXfrm>
    </dsp:sp>
    <dsp:sp modelId="{EDB7A79D-23B1-0D4E-9A2A-0B9DCD138CF6}">
      <dsp:nvSpPr>
        <dsp:cNvPr id="0" name=""/>
        <dsp:cNvSpPr/>
      </dsp:nvSpPr>
      <dsp:spPr>
        <a:xfrm>
          <a:off x="0" y="1688838"/>
          <a:ext cx="5115491" cy="1570140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Some of these concepts require some data manipulation to execute, but we won’t be diving deep into them</a:t>
          </a:r>
        </a:p>
      </dsp:txBody>
      <dsp:txXfrm>
        <a:off x="76648" y="1765486"/>
        <a:ext cx="4962195" cy="1416844"/>
      </dsp:txXfrm>
    </dsp:sp>
    <dsp:sp modelId="{F37D703B-CBFF-7348-BA29-951B77C8CC1C}">
      <dsp:nvSpPr>
        <dsp:cNvPr id="0" name=""/>
        <dsp:cNvSpPr/>
      </dsp:nvSpPr>
      <dsp:spPr>
        <a:xfrm>
          <a:off x="0" y="3322339"/>
          <a:ext cx="5115491" cy="157014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Instead, we’ll focus on concept &amp; strategy</a:t>
          </a:r>
        </a:p>
      </dsp:txBody>
      <dsp:txXfrm>
        <a:off x="76648" y="3398987"/>
        <a:ext cx="4962195" cy="1416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415055-1A9F-4DDE-8ADD-0D4446324A66}">
      <dsp:nvSpPr>
        <dsp:cNvPr id="0" name=""/>
        <dsp:cNvSpPr/>
      </dsp:nvSpPr>
      <dsp:spPr>
        <a:xfrm>
          <a:off x="1613664" y="19300"/>
          <a:ext cx="1908562" cy="190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7C7E41-587F-4BE2-9AEE-3A7E719C6E78}">
      <dsp:nvSpPr>
        <dsp:cNvPr id="0" name=""/>
        <dsp:cNvSpPr/>
      </dsp:nvSpPr>
      <dsp:spPr>
        <a:xfrm>
          <a:off x="447320" y="2392063"/>
          <a:ext cx="424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Building a foundationally sound analytics stack</a:t>
          </a:r>
        </a:p>
      </dsp:txBody>
      <dsp:txXfrm>
        <a:off x="447320" y="2392063"/>
        <a:ext cx="4241250" cy="720000"/>
      </dsp:txXfrm>
    </dsp:sp>
    <dsp:sp modelId="{3A20770E-2AEA-4FE9-BBD3-EEDA334CE802}">
      <dsp:nvSpPr>
        <dsp:cNvPr id="0" name=""/>
        <dsp:cNvSpPr/>
      </dsp:nvSpPr>
      <dsp:spPr>
        <a:xfrm>
          <a:off x="6597133" y="19300"/>
          <a:ext cx="1908562" cy="190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44F253-81DE-41CD-8DAE-348D494CD5C2}">
      <dsp:nvSpPr>
        <dsp:cNvPr id="0" name=""/>
        <dsp:cNvSpPr/>
      </dsp:nvSpPr>
      <dsp:spPr>
        <a:xfrm>
          <a:off x="5430789" y="2392063"/>
          <a:ext cx="424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Building a data-infused decision-making culture</a:t>
          </a:r>
        </a:p>
      </dsp:txBody>
      <dsp:txXfrm>
        <a:off x="5430789" y="2392063"/>
        <a:ext cx="4241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274218-3E5C-4013-A923-9B1FFAEA16B4}">
      <dsp:nvSpPr>
        <dsp:cNvPr id="0" name=""/>
        <dsp:cNvSpPr/>
      </dsp:nvSpPr>
      <dsp:spPr>
        <a:xfrm>
          <a:off x="5074" y="659528"/>
          <a:ext cx="1056186" cy="10561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C9CA3D-E741-49CC-99E5-77509DB9C382}">
      <dsp:nvSpPr>
        <dsp:cNvPr id="0" name=""/>
        <dsp:cNvSpPr/>
      </dsp:nvSpPr>
      <dsp:spPr>
        <a:xfrm>
          <a:off x="5074" y="1793643"/>
          <a:ext cx="3017675" cy="452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Google Analytics / Tag Manager</a:t>
          </a:r>
        </a:p>
      </dsp:txBody>
      <dsp:txXfrm>
        <a:off x="5074" y="1793643"/>
        <a:ext cx="3017675" cy="452651"/>
      </dsp:txXfrm>
    </dsp:sp>
    <dsp:sp modelId="{BA8CF00A-087E-465B-96DE-A453B92E6058}">
      <dsp:nvSpPr>
        <dsp:cNvPr id="0" name=""/>
        <dsp:cNvSpPr/>
      </dsp:nvSpPr>
      <dsp:spPr>
        <a:xfrm>
          <a:off x="5074" y="2282541"/>
          <a:ext cx="3017675" cy="1892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BDC798-7AAB-4597-B8C2-A30B64DC4912}">
      <dsp:nvSpPr>
        <dsp:cNvPr id="0" name=""/>
        <dsp:cNvSpPr/>
      </dsp:nvSpPr>
      <dsp:spPr>
        <a:xfrm>
          <a:off x="3550842" y="659528"/>
          <a:ext cx="1056186" cy="10561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B2D214-3387-4C7C-8A14-FE6690B0ADAD}">
      <dsp:nvSpPr>
        <dsp:cNvPr id="0" name=""/>
        <dsp:cNvSpPr/>
      </dsp:nvSpPr>
      <dsp:spPr>
        <a:xfrm>
          <a:off x="3550842" y="1793643"/>
          <a:ext cx="3017675" cy="452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Salesforce Marketing Cloud</a:t>
          </a:r>
        </a:p>
      </dsp:txBody>
      <dsp:txXfrm>
        <a:off x="3550842" y="1793643"/>
        <a:ext cx="3017675" cy="452651"/>
      </dsp:txXfrm>
    </dsp:sp>
    <dsp:sp modelId="{00CB7F29-4199-4AAD-A9F7-43F8A80A9C98}">
      <dsp:nvSpPr>
        <dsp:cNvPr id="0" name=""/>
        <dsp:cNvSpPr/>
      </dsp:nvSpPr>
      <dsp:spPr>
        <a:xfrm>
          <a:off x="3550842" y="2282541"/>
          <a:ext cx="3017675" cy="1892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BD4E3A-C243-495C-A4D5-E12818B1B8EC}">
      <dsp:nvSpPr>
        <dsp:cNvPr id="0" name=""/>
        <dsp:cNvSpPr/>
      </dsp:nvSpPr>
      <dsp:spPr>
        <a:xfrm>
          <a:off x="7096610" y="659528"/>
          <a:ext cx="1056186" cy="10561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DA06B1-69D1-4D6A-B19C-49774A227CFE}">
      <dsp:nvSpPr>
        <dsp:cNvPr id="0" name=""/>
        <dsp:cNvSpPr/>
      </dsp:nvSpPr>
      <dsp:spPr>
        <a:xfrm>
          <a:off x="7096610" y="1793643"/>
          <a:ext cx="3017675" cy="452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Social </a:t>
          </a:r>
          <a:r>
            <a:rPr lang="en-US" sz="1800" kern="1200"/>
            <a:t>media sources</a:t>
          </a:r>
          <a:endParaRPr lang="en-US" sz="1800" kern="1200" dirty="0"/>
        </a:p>
      </dsp:txBody>
      <dsp:txXfrm>
        <a:off x="7096610" y="1793643"/>
        <a:ext cx="3017675" cy="452651"/>
      </dsp:txXfrm>
    </dsp:sp>
    <dsp:sp modelId="{F159CE39-F028-4D5F-BAB3-D5008A0D4C7C}">
      <dsp:nvSpPr>
        <dsp:cNvPr id="0" name=""/>
        <dsp:cNvSpPr/>
      </dsp:nvSpPr>
      <dsp:spPr>
        <a:xfrm>
          <a:off x="7096610" y="2282541"/>
          <a:ext cx="3017675" cy="1892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96C7A2-C0F0-4828-8E76-7ADFD16E5930}">
      <dsp:nvSpPr>
        <dsp:cNvPr id="0" name=""/>
        <dsp:cNvSpPr/>
      </dsp:nvSpPr>
      <dsp:spPr>
        <a:xfrm>
          <a:off x="599625" y="233922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870354-0848-4F3A-8710-576787556DD3}">
      <dsp:nvSpPr>
        <dsp:cNvPr id="0" name=""/>
        <dsp:cNvSpPr/>
      </dsp:nvSpPr>
      <dsp:spPr>
        <a:xfrm>
          <a:off x="994500" y="628797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FD0DDB-9057-48AA-90CC-62EFE2E82F01}">
      <dsp:nvSpPr>
        <dsp:cNvPr id="0" name=""/>
        <dsp:cNvSpPr/>
      </dsp:nvSpPr>
      <dsp:spPr>
        <a:xfrm>
          <a:off x="7313" y="2663922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institutional support</a:t>
          </a:r>
        </a:p>
      </dsp:txBody>
      <dsp:txXfrm>
        <a:off x="7313" y="2663922"/>
        <a:ext cx="3037500" cy="720000"/>
      </dsp:txXfrm>
    </dsp:sp>
    <dsp:sp modelId="{7E0A6DEF-2BEC-43C8-BE23-C39F5DEA8687}">
      <dsp:nvSpPr>
        <dsp:cNvPr id="0" name=""/>
        <dsp:cNvSpPr/>
      </dsp:nvSpPr>
      <dsp:spPr>
        <a:xfrm>
          <a:off x="4168688" y="233922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20D397-EEB6-412E-8EF1-5D7B01A46E3B}">
      <dsp:nvSpPr>
        <dsp:cNvPr id="0" name=""/>
        <dsp:cNvSpPr/>
      </dsp:nvSpPr>
      <dsp:spPr>
        <a:xfrm>
          <a:off x="4563563" y="628797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FAA254-7805-4D7F-A36E-EC4C44271D34}">
      <dsp:nvSpPr>
        <dsp:cNvPr id="0" name=""/>
        <dsp:cNvSpPr/>
      </dsp:nvSpPr>
      <dsp:spPr>
        <a:xfrm>
          <a:off x="3576376" y="2663922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Stakeholder buy-in</a:t>
          </a:r>
          <a:endParaRPr lang="en-US" sz="2300" kern="1200" dirty="0"/>
        </a:p>
      </dsp:txBody>
      <dsp:txXfrm>
        <a:off x="3576376" y="2663922"/>
        <a:ext cx="3037500" cy="720000"/>
      </dsp:txXfrm>
    </dsp:sp>
    <dsp:sp modelId="{18C26C3E-A2EC-47F3-9145-1868B986B04F}">
      <dsp:nvSpPr>
        <dsp:cNvPr id="0" name=""/>
        <dsp:cNvSpPr/>
      </dsp:nvSpPr>
      <dsp:spPr>
        <a:xfrm>
          <a:off x="7737751" y="233922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129038-B866-4629-A0CC-94B2B34563FB}">
      <dsp:nvSpPr>
        <dsp:cNvPr id="0" name=""/>
        <dsp:cNvSpPr/>
      </dsp:nvSpPr>
      <dsp:spPr>
        <a:xfrm>
          <a:off x="8132626" y="628797"/>
          <a:ext cx="1063125" cy="1063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6C00A-57D9-485B-B3E5-D36F5D368AEB}">
      <dsp:nvSpPr>
        <dsp:cNvPr id="0" name=""/>
        <dsp:cNvSpPr/>
      </dsp:nvSpPr>
      <dsp:spPr>
        <a:xfrm>
          <a:off x="7145438" y="2663922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Data-infused strategic planning</a:t>
          </a:r>
        </a:p>
      </dsp:txBody>
      <dsp:txXfrm>
        <a:off x="7145438" y="2663922"/>
        <a:ext cx="30375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920977-B8F8-024C-B31B-4D45DB52349F}">
      <dsp:nvSpPr>
        <dsp:cNvPr id="0" name=""/>
        <dsp:cNvSpPr/>
      </dsp:nvSpPr>
      <dsp:spPr>
        <a:xfrm>
          <a:off x="0" y="0"/>
          <a:ext cx="8601456" cy="93940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You will discover things that feel like huge problems. Proceed with caution and limit your scope. Search for multiple data points to support your conclusions</a:t>
          </a:r>
        </a:p>
      </dsp:txBody>
      <dsp:txXfrm>
        <a:off x="27514" y="27514"/>
        <a:ext cx="7587760" cy="884381"/>
      </dsp:txXfrm>
    </dsp:sp>
    <dsp:sp modelId="{9EFA924F-E54E-5945-BD01-B1BE549A9D74}">
      <dsp:nvSpPr>
        <dsp:cNvPr id="0" name=""/>
        <dsp:cNvSpPr/>
      </dsp:nvSpPr>
      <dsp:spPr>
        <a:xfrm>
          <a:off x="758951" y="1095977"/>
          <a:ext cx="8601456" cy="93940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Suppress the urge to shout your discoveries from the mountaintops. Their time will come. Be methodical and realistic. </a:t>
          </a:r>
          <a:br>
            <a:rPr lang="en-US" sz="1600" kern="1200" dirty="0"/>
          </a:br>
          <a:endParaRPr lang="en-US" sz="1600" kern="1200" dirty="0"/>
        </a:p>
      </dsp:txBody>
      <dsp:txXfrm>
        <a:off x="786465" y="1123491"/>
        <a:ext cx="7176860" cy="884381"/>
      </dsp:txXfrm>
    </dsp:sp>
    <dsp:sp modelId="{9497CE2B-3E2E-B04F-B248-31467C15F25E}">
      <dsp:nvSpPr>
        <dsp:cNvPr id="0" name=""/>
        <dsp:cNvSpPr/>
      </dsp:nvSpPr>
      <dsp:spPr>
        <a:xfrm>
          <a:off x="1517903" y="2191954"/>
          <a:ext cx="8601456" cy="93940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You’ll know your data better in a year than you will in those first few months, and even better two years after that.</a:t>
          </a:r>
        </a:p>
      </dsp:txBody>
      <dsp:txXfrm>
        <a:off x="1545417" y="2219468"/>
        <a:ext cx="7176860" cy="884381"/>
      </dsp:txXfrm>
    </dsp:sp>
    <dsp:sp modelId="{F9D0A3EA-318E-B64E-AAA7-BB7235D2CC6C}">
      <dsp:nvSpPr>
        <dsp:cNvPr id="0" name=""/>
        <dsp:cNvSpPr/>
      </dsp:nvSpPr>
      <dsp:spPr>
        <a:xfrm>
          <a:off x="7990840" y="712385"/>
          <a:ext cx="610615" cy="61061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8128228" y="712385"/>
        <a:ext cx="335839" cy="459488"/>
      </dsp:txXfrm>
    </dsp:sp>
    <dsp:sp modelId="{DE1AF506-4169-264A-AD87-75DFE106968B}">
      <dsp:nvSpPr>
        <dsp:cNvPr id="0" name=""/>
        <dsp:cNvSpPr/>
      </dsp:nvSpPr>
      <dsp:spPr>
        <a:xfrm>
          <a:off x="8749792" y="1802099"/>
          <a:ext cx="610615" cy="610615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8887180" y="1802099"/>
        <a:ext cx="335839" cy="4594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3T12:37:59.6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1524 1 24575,'-13'3'0,"-4"12"0,1 7 0,-5 9 0,0 0 0,-14 16 0,9 2 0,-17 14 0,3 9-957,-10 12 957,21-34 0,-1 3-891,-5 11 1,-2 1 890,-2-1 0,-3 3-780,4-1 0,-1 5 0,2-5 780,-3 0 0,0 2 0,0 3 0,-1 6 0,3-3 0,1 6 0,1-1 0,2-12 0,-2 4 0,3-3 0,-5 23 0,2-2 0,-5 5 0,5-5-396,21-33 1,1-2 395,-12 15 0,2-2 0,5 27 0,5-43 0,-1 1 0,4-2 0,1-2 716,-2 16-716,0-10 1539,5-22-1539,3-12 640,4-6 1,0-10 0,0 0-1</inkml:trace>
  <inkml:trace contextRef="#ctx0" brushRef="#br0" timeOffset="1266">0 2151 24575,'0'50'0,"0"6"0,0 6 0,0 10 0,0 26-612,0-47 1,0 0 611,0 6 0,0-2 0,0 30-109,0 8 109,6-27 0,2 22 0,4-16 0,1-2 0,-6-22 0,2-9 0,-3-14 0,-1-11 905,3-1-905,-7-4 427,7-4-427,-4-2 0,4-3 0,0-3 0,1-12 0,1-6 0,12-19 0,-2-7 0,24-19 0,-8-15-532,-9 38 1,1-1 531,-2-10 0,1 0 0,5 5 0,1 0 0,1-7 0,1-1 0,-1 3 0,1 2 0,-4 11 0,0 1-237,-2-6 0,0 2 237,30-19 0,-9-5 0,7 9 0,-27 23 0,8 3 0,-22 18 0,3 1 1037,-11 5-1037,1 4 500,0 1-500,-1 4 0,1 0 0,-1 0 0,0 0 0,0 0 0,-3 0 0,-2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13T12:52:25.1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1633 616,'-56'0,"3"0,23 0,1 0,-18 0,21 0,-14 0,26 0,-8 0,84 0,-5 0,0 0,5 0,-8 0,-1 0,-3 0,1 0,2 0,3 0,13 0,2 0,-3 0,1 0,17 1,4-2,-1-2,1-1,-1 3,3 0,-22-4,3-1,-2 1,27 4,0 0,-26-1,1-1,-1 0,1 3,0 0,-1 0,27 0,-2 0,-14 0,-3 0,-9 0,-4 0,-16 0,-1 0,1 5,-2 2,35 0,-25 14,-19-9,-21 1,-2-5,-12 13,-20-9,-22 15,-38-1,-17 1,29-7,-3 2,-4-3,-6 1,3-3,-7 1,0 0,3-1,1 1,-4 0,6-3,-5 1,1-1,4-1,0-1,3 0,-2-1,-18 1,-5-1,5-1,18-1,3-2,-3 0,-17-1,-4-1,2 2,7 0,2 2,4-2,-9 1,2-2,-12-3,5 1,37 1,2 0,-13-3,0 1,15 2,4 1,-18 0,17 2,24-8,8 7,101 2,-8-5,5 0,10-1,-24-4,2 0,0 0,2 0,1 0,3 0,20 0,5 0,-4 0,-23 0,-2 0,2 0,18 0,5 0,-5 0,-18 0,-2 0,2 0,21 0,4 0,-2 0,-6 0,-2 0,0 0,-3 0,-1 0,-4 0,12 0,-5 0,-5 0,-5 0,-24 0,-3 0,2 0,-3 0,26 0,-20 0,-28 0,-5 0,-101 20,3 5,-4-3,-7 2,12 2,-5 1,1-3,-6 1,0 1,7 1,1 1,-4 0,3-5,-6 0,1 0,7 0,4 1,6-1,-4 0,-14 3,-5 1,0 1,-5 2,-2 1,5-1,16-4,3-2,-5 3,-2-1,-6 2,0 0,9-3,9-3,6-3,-2 2,-16 8,-3 3,5-4,-9-1,4 0,-2 8,4-2,27-14,3-2,-2 4,2-1,-25 10,25-8,21-7,11-3,10-3,55-5,24-1,-7-2,6-2,0 2,3-2,13-2,3-1,6-1,5 0,-10-1,5-1,-3 1,-21 2,-2 1,3 0,20-1,5 0,-5 2,10 2,-7 0,-14 0,-1 0,18 0,-5 0,-42 0,-2 0,14 0,-3 0,22 0,-32 0,-14 0,-18 0,-10 4,-48 6,-50 2,22 0,-6 2,-19 2,-4 1,29-6,0 1,-2 1,-6 6,-2 2,-2-1,-10 0,-4 0,0 1,-1 4,0 1,1 0,11-4,2 0,-1 0,-6 1,-1 2,4-1,12-4,3 0,-1 2,-9 4,-1 2,4-2,-11 1,4 0,-5 8,7-1,-7 1,33-11,1 0,-18 12,23-8,18-8,19-7,9-1,36 2,16 1,8-5,9-2,4 0,1-2,7-1,3-1,12 4,1-1,-1-6,1 0,-25 4,2 1,-1-2,0-2,0-3,-1 2,30 3,-6 0,-26-1,-1-1,15-2,-4 1,12 5,-31-4,-3 1,12-2,-17 4,-15-5,-15 4,-2-3,-73 19,5-10,-6 5,-5 1,7-5,0 0,-5 5,-2 2,-3 0,-1 1,1 3,0 0,-2 0,3-1,15-4,1 0,-6 3,4-1,-10 10,-11 2,28-9,7-4,18-8,9 2,53 5,8-10,3 0,6-1,-1-6,3 0,12 3,4 1,4-3,1 0,5 2,1 1,7-4,-4 0,-25 0,-2 0,14 0,-3 0,18 0,-39 0,-2 0,30 0,-25 4,-24-3,-17 7,-10-4,-8 21,-26-2,-25 18,-32 3,33-24,-1 1,-4 5,0 1,0-3,1 1,-2 2,3 0,-33 19,37-21,1 2,-22 16,-5 2,14-4,20-14,10-3,8-9,14-3,44-4,8-4,7 0,9-4,8-10,2-3,-1 5,2-2,21-13,2-2,-3 7,1 2,6-1,2 1,-27 6,2 1,-2 2,26 2,-3 1,-23 0,-2 0,9 4,-3 0,22 0,-42 0,-1 0,20 0,-26 0,-20 4,-14 10,-7 11,-18 17,-27 11,-27 18,20-30,-3 1,-7 6,-3 2,-4 3,-2 1,-6 7,-1-1,-3-2,0 0,-1 0,3-2,17-15,2-1,-6 3,2-1,-16 17,31-25,1-1,-20 16,14-10,15-13,12-7,10-7,48-5,4-13,56-5,-6-21,-39 12,1-1,0 0,0-1,0-5,-1 1,2 4,-2 1,25-17,6 7,-34 9,12-1,-19 6,-9 2,-17 10,-9 4,-61 52,4-7,1-2,-4 2,6-7,2 0,-2 1,-1 1,-6 5,2-1,-20 19,27-26,3-1,-11 14,-10 1,14-4,16-20,7-3,15-10,59-30,-1-9,3-3,4-5,-10 0,-2-1,0 1,0 0,5-5,-2 1,12-12,-18 19,-2 0,3-10,17-7,-21 16,-8 7,-7 11,-10 1,-1 9,-44 53,3-1,-1-2,-4 3,4-6,1-1,1 3,1-2,-29 30,4 8,-3-18,5 0,2-4,12-26,14-4,1-15,15-2,72-56,-14 7,5-2,3-2,-16 11,-3 2,24-16,-5 11,-1 2,-2-3,-3 7,0 0,4-2,1 0,-4 1,-20 12,-1 2,-15 5,-2 4,-69 22,7 11,-7-5,-5 4,9 2,0 3,-6 4,-2 1,-5 0,-3 2,-6 7,-2 0,1-2,2-2,12-8,2 0,-5 1,3-1,-22 11,33-22,1 0,-23 14,14-14,23-9,7-5,19-11,63-41,-3-11,1 7,3-4,-12 4,-1 0,9-4,1-2,2-4,1-1,8-3,3-1,1-4,1-1,-21 19,0-1,1 1,-1 2,1 0,-2 0,-1-2,-1 0,-2 3,10-4,-3 1,4-7,-4 2,19-8,-30 20,-2 1,15-9,-10 4,-24 24,-3 3,-70 53,-10 10,3-2,-6 4,2-3,-1 2,-3 4,-1 1,-1-3,-1-1,-6 5,0 0,5-5,1-1,-5-2,1-1,3 0,3-2,17-14,0-2,-5 7,2-3,-14 3,-7 6,24-11,10-10,18-4,8-11,8-24,28-14,14-38,25-6,-18 23,4-4,1-5,2-3,8-9,3-3,-17 21,1-2,-1 1,-3 3,1 0,0 1,4-4,2 0,-2 0,-3 4,-2 0,0 0,-1 2,0 0,0-1,0-1,1 0,-3 2,9-18,-3 3,-4 12,-2 3,-7 7,-1 4,14-24,-5 7,-5 9,-18 23,-2 11,-61 38,-7 29,2-12,-4 4,0 14,0 3,-1-3,-1 1,-11 9,-1 2,0 0,-1 0,1-1,0 0,-1 2,3-3,20-18,0-1,-6 9,1-2,-19 8,36-25,1 0,-23 12,26-17,4-10,19-9,47-82,14 10,-11 3,6-11,1 2,12-7,1-1,-9 7,2-5,0 0,-1 2,-1 0,1-1,2-3,0 0,0 2,-6 6,0 3,1-3,7-8,1-2,-1 4,-8 13,-1 4,1-4,6-15,0-3,0 2,-5 9,0 3,-2 0,-2 0,-1 1,-4 4,2-2,-3 3,2-2,-4 5,-1-7,7-12,-21 34,-2 5,-19 24,-30 8,-25 33,12-7,-3 4,-14 15,-1 4,3 2,-2 2,8-9,-2 3,-2 2,-9 10,-2 3,0 1,2-1,0 0,-1 3,8-9,-2 2,2-1,4-4,-19 20,3-1,11-12,-3 3,4-4,-6 6,0-1,11-9,-3 1,4-3,-2 6,2-4,-4-1,2-1,18-14,1-2,-7 0,1-1,-17 22,13-18,19-17,6-3,10-9,40-87,-6 30,4-5,-1-4,2-8,3 1,5 0,4 1,-2-2,0-5,-2-2,4 0,8-2,4-1,-2-3,-11 11,0-3,-1-1,1 0,2 3,0 0,0-1,0-1,5-9,0-2,0 1,-3 4,1-1,-2 5,1-3,-4 5,3-4,-1 1,-3 5,0 3,-3 4,1-2,6-15,2-4,-4 8,0 1,-2 4,3-9,-3 5,-1 1,-14 24,-2 2,4-5,-11 15,-7 18,-20 9,-27 34,-25 28,19-10,-4 8,1-2,-3 3,0 2,6-4,2 1,-4 2,-15 15,-4 3,5-3,0 4,2-1,5-7,-2 3,3-3,-8 9,2-2,7-11,-1 1,4-3,-2 3,2-2,-6 3,4-4,-3 6,-11 8,24-27,13-14,9-15,13-12,2-37,23-47,-1 17,5-6,10-16,7-3,-5 21,3-1,2 0,2-7,2 0,-2 3,-4 12,-1 2,1-3,10-18,1-3,-1 3,-10 18,-1 3,1-3,11-14,2-3,-4 5,2-6,-1 4,7-3,-4 6,-22 27,-3 2,5-3,-1 2,18-25,-26 27,-4 15,-20 20,-26 40,-26 27,13-16,-3 3,-4 3,-2 1,-2 1,0-2,9-7,-1-1,-2 3,1-1,-22 22,3-2,15-17,17-12,7-14,14-11,20-80,27-3,-8 1,2-4,6 6,3 2,-2-4,1 3,-7 15,-1 2,1-4,0 3,16-12,-3-6,-10 20,-15 20,-7 13,-60 74,14-17,-4 3,-8 14,-5 5,-14 11,0 1,12-10,-1 1,9-13,-3 1,2 0,-18 23,2-2,-1-3,3-4,21-21,2-2,-6 6,4-4,-6 10,-3 0,13-12,15-23,2-3,11-16,-1-30,18-22,16-40,-6 37,2-2,5-9,2-2,3-2,0 1,-8 14,1 0,9-7,0 3,4-12,12-14,-23 33,-7 15,-8 18,-20 13,-40 57,10-17,-6 4,-20 27,-4 5,9-12,-3 1,10-11,-4 3,2-2,-19 17,-1 1,17-18,-1 1,2-2,-8 6,3-2,-3 2,6-5,-8 2,24-19,3-1,-3 3,5-8,29-22,60-73,3 2,1 0,3-5,-14 14,0 1,7-6,-1 1,-14 13,-2 1,5-1,-1 2,17-18,-2 2,-7 15,-18 20,-6 12,-11 11,-5 52,-33 43,6-24,-5 6,-2-11,-3 3,-2 0,-3 4,-3 0,2-2,-12 19,0 0,7-14,-1 2,0-3,-10 12,1-5,4-6,1 0,-4 9,3-6,-7 1,25-28,1-2,-3 7,9-12,31-40,28-38,-3 0,3-7,6-14,3-4,8-6,-2 1,-11 11,-2 0,9-8,0 1,-9 15,-2 3,-2-3,0 3,28-27,-24 26,-9 19,-12 12,-10 32,-6 46,-19-8,-6 8,0 23,-5 2,-12-4,-4 1,11-15,0 4,-3 1,-9 12,-4 2,2-3,10-18,3-3,-3 5,-1 3,-3 7,1-4,5-11,-1-7,2-3,3 6,-2 6,2-6,1-4,1-3,-3 9,2 0,8-15,2-3,-10 19,17-27,3-9,50-79,10-11,-6-4,3-5,-2 9,0-1,1-6,-2 2,-11 21,-2 2,6-9,-2 5,5 0,8-11,-18 26,-11 11,-8 15,-15 83,-22 11,9-26,-1 8,-4-3,-13 12,-3 0,6-8,-1 3,-1-2,2-10,0-2,-1 2,-4 11,-1 1,2-3,-4 11,1-3,-6 8,2-5,16-30,2-4,-5 6,2-2,-11 18,16-25,8-20,52-81,9-11,-2 0,4-5,-4 7,2 0,4-4,0-1,-3 0,-2 2,-8 16,0 1,6-10,-2 2,5-13,-12 27,-2 2,9-11,-13 17,-7 19,-12 10,-14 85,-30 5,8 0,-5 5,-10-9,-4-2,4 2,1-3,2-12,1-2,0 2,2-2,-19 21,26-34,2-2,-9 10,8-7,17-29,4-9,36-46,1-3,30-28,-13 15,-2 6,-8 7,-12 8,-3 11,-10 8,-1 7,-4 34,-20 11,-6 39,-12-12,-14 22,12-22,-7 15,5-22,15-5,-1-18,11-12,4-4,48-99,0 22,-4-11,1-3,11-8,-2 3,-19 18,9 5,-18 14,-1 13,-8 16,-32 90,-7-12,-3 7,-4 6,5-19,-1-4,-1-7,0-1,3 7,0-3,-22 18,5 9,4-22,14-23,7-7,11-17,33-81,8 3,-4 1,2-3,-2 11,-1 3,13-26,-14 30,-1 0,7-18,11-9,-9 24,-12 11,1 17,-14 6,-23 89,-21-3,9 1,-4 4,-5-13,-1-5,9-10,1-2,-5 8,0-1,-19 21,-2 7,16-24,4-12,14-19,7-5,4-6,31-49,6-4,-1-2,2-6,0 1,1 0,3-2,-1 2,-7 4,1 0,4-2,0 1,12-17,13-14,-17 29,-7 9,-10 22,-10 8,-4 48,-18 18,-4 0,-4 4,-8 1,-4 2,-9 12,-3 1,2-2,-3 0,-5 1,1-3,15-17,1-2,-9 7,1-5,-8 15,19-28,1-3,-9 12,9-12,12-22,5-2,40-95,8 19,-3-15,4-6,-1 19,2 2,1-9,1-2,3-5,2 1,4 0,-1 3,-16 13,0 3,7 1,-1 3,9-17,6 5,-14 11,-13 29,-15 11,-5 43,-27 56,4-39,-2 3,-14 35,-6 3,-7-11,-3 1,13-14,1 4,-3-2,-5 0,-3 0,2-2,6-4,1 0,1-4,-8 9,1-4,0 0,3-5,-8 7,-7 14,18-33,14-19,10-9,35-86,6 12,-3-7,3-5,-1 15,2 1,4-4,2-2,3-1,1 0,4-1,0 0,-1 3,-1 3,-8 12,-2 1,2-2,0 4,18-10,1-10,-10 20,-14 13,-8 13,-13 13,-3 34,-12 18,-15 39,5-40,-5 1,-8 11,-2-2,6-15,0-1,-3 11,-1-3,-14 17,4 5,3-16,10-21,10-9,6-15,44-81,3 18,2-13,5-4,-7 20,1 3,4-7,1 0,0-1,-1 2,25-21,-31 30,-2 4,12-5,1-5,-13 15,-14 16,-4 8,-10 51,-19 7,-12 38,2-41,-3-3,-19 21,-7 16,9-26,-1 11,9-21,10-9,9-14,7-9,33-46,5-8,0 3,3-3,25-34,-7 18,10-17,-18 19,10-6,-7 15,-8 14,-8 11,-8 12,-8 5,-6 43,-4 20,-14-11,-5 4,1 7,-4 1,-13 7,-5 1,-1 2,-2-3,6-9,-1-1,-6 4,1-3,9-16,0-2,-4 6,0-1,-19 30,7-27,20-12,6-13,8-10,7-58,6 27,0-45,3 50,-1 1,-31 4,12 8,-35 6,16 10,-1 4,2-5,15-2,-3-4,13-1,61-19,-1-7,6 0,5-3,-7 1,0-1,4 0,3 0,3 2,0 1,1-4,-1 1,0 9,1 0,0-6,-2 2,34 7,-41-2,-2 3,31 6,7-9,-5 9,-16-3,-13 5,-10 0,-15 0,-11 0,-5 0,-6 0,-61 17,7-8,-7 0,-4 0,-29 2,-17-9,7 9,39-10,-1-1,3 6,1 0,-36-4,-9 9,20-4,1 6,-5-1,28-6,2 3,15-7,14 5,3-6,95 3,-12-4,3 0,5 0,-14 0,-2 0,3-3,0-1,9 0,1-1,1 2,-1-2,-12-1,-1 0,6 5,-3 1,32-6,-42 3,-1 1,40 0,-17-4,-16 6,-15-4,-13 3,-11-3,-6 4,2 0,2 0,0 0,2 0,-5 0,4 0,0 0,5 0,1 0,6 4,-1-3,0 8,1-8,-6 3,-1 0,-4-3,-5 2,5-3,-12-18,5 1,-11-18,0 7,0-7,0-14,-5-2,-7-19,-7 5,-11-15,3-10,8 40,-1-1,6 1,0-1,-3-4,1 2,-4-24,5 27,-1-3,4-1,0 2,-19-32,16 13,1 1,-10-5,9 12,1-2,1 15,-1 0,0-10,0 1,3 3,1 0,-5-10,2 3,-1-25,3 15,0 2,0 2,3-7,0-2,-5-12,9 30,0 0,-2 5,0 2,5 3,0-1,-4 1,-1 0,5-4,0 0,-5-1,0 0,5-1,0 0,-2-3,0-1,2-5,2 1,-1 2,0 0,0-9,0 1,0 4,0 1,-3-1,-1 1,0-2,0 3,-4-33,2 44,0 1,-1-23,-5 1,5 3,-3 27,9 8,-3 14,0 9,4-3,-7-8,6-1,2-10,5 1,4-16,-4-8,-1 0,1-11,-5 11,10-14,-5 0,6 7,-1 2,0 13,0-4,-1 17,0-4,-1 18,0 5,-1 6,0 57,1-4,-3 9,-1 6,8 36,-7-28,2 2,5 0,3 2,-1 13,3 2,5 0,2 2,-1 8,1 3,0 0,0 0,-6-32,1 0,-2 0,-2 3,-2 1,1-1,9 23,-1 1,-5 4,-3-1,-2-10,-1-1,0 0,-2-1,-1-10,-3-1,-1 0,-1-1,0-9,-2-1,-1 6,-2-3,1 25,0-15,0-3,0-7,0-1,0 0,0-2,0 20,0-8,0 0,0-7,0-2,0 0,0-6,0 30,0-32,0 31,0-28,0 7,0 5,0-13,0 6,0-7,0 0,0 23,0-23,0 22,6-22,-5 2,4 12,0-19,-4 10,4-18,-5 5,0-7,0 0,0-5,0 3,0-9,0 4,0-5,0-1,0 0,0-4,0-2,0-9,0 3,0 0,-47-63,14 17,0-7,0-3,-7-15,8 15,-7-5,6 8,-4 5,12 11,-10-3,11 18,-23-9,4 14,-21-4,0 5,-16 0,-2 0,7 5,23 1,-1 2,-35 13,34-8,-2 1,2-1,0 1,4 0,0-1,-1-3,1 0,-5 1,2-2,-24 3,-18 1,29-1,-14 0,7 0,9-5,1-2,13-5,2 4,7-2,5 2,2 0,6-3,4 4,2-2,5-2,-1 3,5 0,-3-3,3 6,-8-6,2 6,-1-2,2 4,1-4,-1 2,-4-1,-1 3,-1-4,-3 3,3-7,-4 4,4-2,-3-2,8 3,-8-4,13 0,-7 0,7 0,-6 0,6 0,-6 0,7 0,-4 0,0-4,1 0,0-1,1 2,-1 3,-1 0,-5 0,-2 0,-4 0,-6 0,4 0,-5 0,12 3,1-2,4 3,5-4,-6 0,6 0,-5 0,6-19,4 2,5-30,13 3,-3-19,10-2,1-15,-4-1,4-9,-5 0,0-9,-6 49,-1-1,1-3,0-2,0-3,0-1,-3 0,0-1,-1-5,0 1,-3 13,0-1,0-20,0 1,0-12,0 1,0-1,0 33,0 2,0-9,0 0,0-5,0 3,0-31,0 28,0-3,0 10,0 3,0-33,0 24,0 1,0-6,0 11,0-2,0-35,6-2,-6 37,1 0,5-34,-6 38,0 0,0-38,0 38,0 1,0-18,0-22,0 25,0-22,0 8,0 2,0 8,0 7,0-6,0-10,0 5,0-13,0 9,-9 20,1-17,-8 19,-1-15,3 1,-3 8,6 0,-1 9,6 5,1 2,5 13,0 1,0 10,0 2,-3 9,-6 62,4-6,-2 47,7-11,0 4,0-30,0 4,0 8,0 2,0 5,0-1,0-15,0-2,-1 9,2-3,4 17,2 7,-1-20,4-22,-9-13,6-11,-6-6,19-57,-10 4,4-6,1-4,-8 1,0 0,6-1,-1-2,-3-10,-2-2,4-1,-1 0,-2 0,-1-1,1-9,-1 1,-3 7,0 3,0 10,-1 2,-3-5,0 3,0-22,0-14,0 18,0 10,0 19,0 4,0 16,0-3,0 8,0-8,0 9,0-10,0 5,0-11,0 4,0 0,0 8,0 5,0-1,0 5,-7 52,6-12,-6 50,7-34,0 5,0-7,0-6,0-6,4-6,5-6,4 0,9 1,7-4,13 6,8-3,12 6,20 2,11 0,-39-11,1 0,0 0,0-1,4-2,1 0,0 2,1 0,-1-5,1 0,5 2,-3 1,25 1,-35-8,-2 0,16 6,12-3,-14 5,-8-6,-15 3,-13-8,-7 7,-9-7,2 3,-59-4,14 0,-66 0,21 0,-24 0,49 0,-1 0,-7 0,-3 0,-4 0,-1 0,-2 3,2 1,8-2,1 2,-1 3,1 0,-36 0,0 4,12-4,24 4,15-1,13-4,11 1,6-6,68 9,-12-8,5-1,2-1,14-6,5-6,3 0,1 5,6 1,-16 6,-1 0,-19 0,-4 0,-16 0,-6 0,-6 0,-51 47,-2-13,-4 3,-4 3,6-10,-1-1,-12 0,0 0,-26 22,25-23,1-2,-13 11,19-11,1 1,-19 10,-5 1,23-12,13-6,9-5,15-3,1-4,74 0,0-10,0 0,4 0,-6-2,-1 0,2-3,-1 2,38 3,-41-1,-1-1,20 4,15 0,-11 0,-22 0,-9 0,-20 0,-11 0,-6 0,-52 31,7-8,-38 26,16-16,9 1,-2-6,4 4,13-12,0 9,14-10,6 3,4 0,7-3,0 3,4 0,10-7,25 4,21-8,14 1,23 1,-5 0,-38-6,2 0,-1-3,-1-1,31 8,10-4,-28 5,6 0,-10 4,-25-1,-3 10,-20 4,-6 6,-4 13,-20 1,-25 19,-19-6,16-27,-1-2,-26 12,15-10,-1-3,-9-7,16 5,-1-1,-15-10,0 5,8-8,20-6,9-1,15 0,63-28,-19 2,51-20,-39 11,-2 5,-5 6,-7 0,-11 7,-6 3,-56 25,10-4,-39 20,26-15,5 0,7-6,0 0,16-6,2-1,9 0,57-4,-7 0,38-4,5-6,-37-1,37-11,-40 2,10-2,-25 4,-2 5,-15 0,-4 1,-31-8,-16 4,-27-12,-7 5,-8-6,-11-7,-1-1,41 10,1-1,2 1,3-2,-28-25,-9-2,43 13,1-2,-31-30,39 30,2 0,-11-22,26 13,-3-6,11 1,5 5,0 2,0 13,0 0,0 12,3 1,2 8,3 2,-35 9,10 3,-31 6,25 3,0 0,10 0,1-1,56-25,-23 11,39-20,-38 17,-9 4,3 1,-4 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13T12:53:00.246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2199,'95'0,"-1"0,-51 0,13 0,0 0,-1 0,25 0,-11 0,19 0,1 0,-5 0,-26 0,1 0,35 0,-31 0,1 0,-9 0,2 0,32 0,3 0,-21 0,1 0,24 0,-1 0,-22-1,-2 2,5 1,1 2,6 0,-1 1,-4 2,0 2,4 1,1 2,-1 1,0-1,7 1,1-1,5 0,2-1,-30-4,2-2,-1 0,0 1,-1 0,1-1,1 1,-1 0,0-1,28 4,0-1,-29-2,0 0,1-1,0-2,0 0,1 0,0 0,0-1,1 0,-2-1,1-1,-2-1,29 1,-2 0,-10 0,-2 0,1 0,-2 0,-8 0,-3 0,2 1,-3-2,-8-2,0 0,3 3,0-1,-8-2,0 0,0-1,-2 2,30 0,2-3,-12 5,8 0,-2 0,-15-5,-9 4,-8-4,-7 5,0 0,1 0,-1 0,-6 0,5 0,-4 0,11 0,3 0,-1 0,5 0,-5 0,7 0,0 0,-1 0,1 0,-6 0,3 0,-10 0,-1 0,-2 0,-16 0,9 0,-19 0,10 0,-111 0,6 0,-9 0,-10 0,5 0,-1 0,24-3,-2 0,-2 0,-14 0,-2-1,-3 0,16 0,-1-1,-2-1,-1 1,-10 0,-2 0,-1-1,-1 0,15 0,0 0,0-1,-2 0,0 1,-6-1,-1 0,0 0,-1-1,1 0,-1-1,1 0,-1-1,0 1,-1-1,-2 1,0-1,-1 0,0 1,1-1,3 1,0 0,0-1,0 1,1-1,-1 1,1 0,-1-1,2 1,0 0,5-1,0 1,2 0,-1 0,1 0,-2 1,0 1,0 0,2 0,5 1,-22-2,5 1,0 0,15 1,-2 1,3 1,9 1,-5 1,3 1,-27-3,1 0,34 4,4 0,-3 0,3 0,-26 0,23 0,32 0,21 0,61 0,22 0,-11-3,3 0,-4-1,0 0,3-6,2-2,4 1,1-1,4-3,5-1,-10 4,4 1,1-1,-4 1,1-1,0 1,-1 1,1 1,0 0,2 0,1 1,-3-1,18-3,1 1,-13 4,3 1,5-1,-9-4,4-2,1 0,-2 2,15 2,-2 2,1-2,4-5,0-3,-2 2,-11 5,-1 1,-3 0,-9-3,-2 0,2 1,10 1,2 1,0-1,-6-1,0-1,-1 1,0 2,0 0,-1-1,-6 2,-1-1,0 0,0 0,0 0,-2 2,26-2,-7 1,-24 3,-3 1,5 0,-4 1,8 3,2 0,-3 0,-39 0,14 0,-29 0,-83 0,14 0,-6 0,-5 0,-31 0,47 3,1 1,-5-4,0 1,-4 2,-1 0,-5-3,-2 0,-4 0,-1 0,-4 0,-2 0,-4 0,-1 0,4 0,2 0,16 0,1 0,-8 0,3 0,-23 0,33 0,0 0,-44 0,17 5,9 2,17-1,14-1,12-1,8-3,93 6,-19-6,17 0,10 1,0-2,0 0,-14 0,3 0,28 0,2 0,-19-1,2 2,2 1,7 2,0-1,-8-2,-1 0,4 0,-6 1,4 1,-1-1,-5 0,-6-1,-4-2,2 1,18 0,3 0,-5 0,11 0,-1 0,-15 0,3 0,0 0,-5 0,-1 0,1 0,0 0,0 0,-2 0,-5 0,-2 0,0 0,0 0,0 0,-4 0,5 0,-1 0,6 0,-3 0,-20 0,-1 0,5 0,-2 0,37 0,-18 0,-17 0,-14 0,-13 0,-11 4,-78 5,6 2,-11-6,-7-1,16 2,-1 0,-17-1,-4-1,2 0,-5 0,3 2,-6 0,1-1,7-4,-1-1,-2 1,5 1,-3 1,-1-1,1 0,-22-1,0-2,3 1,14 0,3 0,-7 0,-8 0,-8 0,-1 0,6 0,2 0,5 0,-7 0,16 0,-5 1,-3-1,1 0,4-1,-6-1,2 0,2-1,3 1,-12-1,3 0,-2-1,18-2,-1 0,-2-2,0-1,-6-1,-1-1,0 0,0-1,2-1,1 0,0-1,-1 1,2 0,0 0,1 0,1-1,-20-5,2-1,7 2,-7 1,1-1,17 1,-4-2,2 2,8 4,1 2,3-2,-23-7,3 0,-1 3,6 2,29 6,2 1,-10-3,4 2,-9 7,-19-9,29 10,10-5,20 6,7 0,5 0,107 0,-32 6,18-3,6 1,-27 3,1 0,39 2,3-2,-24-2,1-1,1 1,5 2,-2-3,21-2,-2-2,-26 2,1 1,6 0,1-3,6 0,1 0,-4 0,8 0,-4 0,4 0,-4 0,6 0,-2 0,-8 0,-7 0,-6 0,2 0,14 0,2 1,2-2,7-5,1-2,-4 1,-15 3,-4 1,4-2,-2-1,4-2,-1 0,-6 1,27-2,-4 1,-23 2,1-1,-4 2,14 0,-4 0,1 1,-5 1,-24 2,-2 2,1-1,-2 0,31 0,-30 0,-15 0,-14 0,-9 0,-83 0,5 0,-9 8,-12 4,-10 2,-4 3,33 1,0 3,-4-1,-17 0,-4-1,-1 1,1 4,0 2,-2-1,17-7,-1 0,-2 0,1-1,-3 2,-1-1,0 0,0 0,-3 3,1 0,-1-1,0-1,0-1,0-3,1 1,-1 0,-1 2,1 0,-1 0,0 0,-4 1,-1-1,1 1,4-2,-5 0,4-1,-1 2,13 0,-1 1,0 1,-1-1,-1 0,-1 0,2 0,2 0,-5 1,2-1,-3 3,0 0,-7 2,3-1,14-5,7-4,6-1,-28 13,3 0,31-14,2-1,-5 6,2 0,-23 7,20-6,27-4,16-6,80 10,10-11,-15-1,11 2,0-1,-6-3,1-1,4 0,22 1,5-1,2 1,-23 0,1 1,1-1,1 0,9 0,1-2,1 1,2 1,-15-1,1 1,1 1,1 0,0 0,6 1,0 0,0 1,2 0,-1 0,3 0,1 0,0 0,0 1,1 0,1 1,2 0,-1 0,1 1,0 1,-1-1,1 2,0 0,-1 0,0 0,-3-1,0 1,0 0,-1 0,0 0,2 2,0 0,-1 1,-1-1,-5-1,1 0,-5-3,-1 1,2 1,8 3,2 1,-2-1,-3-1,5-2,-4-3,2 3,-17-1,1 2,0 0,-1-2,20 0,-1-1,-3-1,-8 0,-4 0,-4-1,3 0,-4-1,8 1,-7-1,-2 0,18-1,-39-6,-15 0,-18 0,-105 6,8-5,15 3,-11 1,1 0,-18-1,-4 2,9 2,-7 2,1 0,-1 0,0 0,-4 1,12-3,-4 0,-1 0,-1 0,-2 2,-1 1,-2 0,-1-2,12-3,-1-1,-1 0,-1-1,1 2,-1 0,-1 1,1 0,1 0,3-1,-6 0,4-1,1 0,-2 0,-5-2,-1 0,-1 0,0 0,15-1,0-1,-1 1,0-1,2 0,-15 0,0-1,2-1,-1 1,1 0,-1-1,2 1,3 1,-14 1,4 1,7 1,-7 0,2 2,14-1,-2 1,2 1,12 0,1 1,2 1,-25 6,5 2,25-3,3 1,-4 3,4-1,-18 8,-6-1,24-2,24-6,12-2,14-6,51 12,11-7,12-3,9-3,-6-3,3-2,-2-1,4-2,1 1,-1 0,2 0,2 0,17 0,4 0,1 0,-22 0,1 0,0 0,3 0,8 0,1 0,2 0,0 0,2 0,2 0,0 0,0 0,3 0,1 0,0 0,0 0,0 0,0 0,0 0,-1 0,-3 0,0 0,-1 0,0 0,2 0,0 0,-2 0,-5 0,2 0,-4 0,1 0,-10 0,3 0,-3 0,-10 0,3 0,-3 0,3 0,5 0,-6 0,-5 0,-4 0,7 0,-2 0,-9 0,-6 0,15 0,-23 0,-20 0,-112 35,35-20,-6 2,-9 5,-9 4,0-2,0-4,0-3,-3 2,-10 5,-3 2,-2-1,18-9,0-1,-3 0,0 1,-9 2,-2 1,-1 0,1-2,0-2,0-1,0-1,-2 0,12-2,-2 1,0-1,0 0,1-2,-15 1,2-1,-1-2,-3 1,10-1,-3 0,-1 0,3 0,4-1,3-1,6 0,0 0,-8 0,6-1,-8 0,-4 0,2 0,5 0,9 0,-8 0,10-1,-8 0,0 0,-9 0,-3-1,3 0,8 0,-5-2,7 0,1 0,3 0,1 0,-1 0,-4 0,0 0,6 0,2 0,4 0,-7 0,2 0,19 0,5 0,-16 0,28 0,9 0,74 0,24 0,3 0,5 0,19 0,-3 0,-23 0,-3 0,5 0,-1 0,5 0,2 0,0 0,6 0,1-1,0 1,1 1,4 1,-1 0,2 1,2 0,-13-1,1 0,2 0,0 1,0 0,3 1,-1 1,1 0,0-1,1 1,3 0,1-1,0 1,0 0,0-1,-1 1,0 0,0-1,1 1,0 0,2-1,0 1,1 0,0 0,-1-1,-2 1,1 0,-2 0,1 0,-1-1,-1-1,0 0,0-1,-3 1,-2-1,5 1,-4-1,-2 1,2 0,1-1,2 1,-3-1,-3 0,5-2,-5 0,3 2,11 3,3 2,-2-2,-12-3,-1-3,-6 2,9 3,-4 1,3-2,-7 0,9-1,-36 4,-3 0,9-5,-28 8,-14-5,-93 26,20-12,-8-2,-2 0,-5 0,-3 0,-6 3,-2-1,-2-2,-7-1,-2-3,-1 2,21-3,-1 2,-1-1,-2-1,-10 1,-2-1,-2-1,-1 0,-2-1,-2-2,0 1,-2 1,16-1,-2 1,0 0,-1 0,0-1,-2-2,0-1,-1-1,1 1,-1 0,1 1,-1 1,1 0,0-1,-1 1,-3 0,1 0,-2 0,1 0,0-1,-2 0,-1-1,1-1,2 1,2 1,-2 1,3 1,1 1,-3-2,-9 2,-3-1,2-1,5 1,1-1,4-1,-1 2,13 1,-3 1,1 0,5-1,1-2,4-2,1 2,-3 1,1 1,8-1,7-1,3-1,-14 2,3-1,-13 5,19-1,33-2,12-1,101 2,-28-3,7-1,5-3,8-1,3 0,7 4,2 0,2-1,4-1,0 0,4 0,-17 0,1 2,4-1,4 1,-12-2,6 0,2 0,1 0,-2 0,-5 0,15 1,-5 1,0-1,8 0,-12 0,7-1,3 1,1-1,-3 0,-6 0,-6-1,-4-1,-2 0,1 0,4 0,11 2,4 1,1 0,0-1,-1 0,-16-3,2 0,-1-1,-1-1,-2 2,-2-1,17 3,-4 0,-2 0,2-1,7-1,2-1,-2 0,-6-1,1 1,-5 0,1 0,-12 0,2 0,-1 0,-6 0,1 0,-5 0,0 0,1 0,0 0,-7 0,-4 0,-3 0,11 0,-2 0,26 0,-33 0,-23 0,-22 4,-73 21,4-4,-10 0,5-3,-5 1,-3 0,-15 2,-5 0,-1 0,17-4,-1 1,-2-1,1-1,-4 0,0-1,-2 0,-1 2,-10 3,-3 2,-1 0,0-2,4-3,0 0,0-1,-3 0,13-1,-2 1,-1 0,0-1,1 1,1-1,2 1,-1-1,1 1,-1-2,2 0,-1-1,1 0,-1 1,2 1,-17 5,0 2,1 0,0-2,-1-2,-1-2,1 0,6 1,-5 2,5 1,-2 0,10-5,-3 0,1-1,6 1,5 0,5-1,1 1,0-3,1 1,0-1,-29 9,6-3,29-10,3 0,-7 5,3 0,-27 1,24 3,33-11,6 2,99-7,-8 2,7-2,6-2,-14 1,-1 0,7 0,0 0,3 0,2 0,5 0,1 0,-1 0,1 0,11 0,2 0,-6 0,1 0,4 0,0 0,-5 0,-2 0,-3 0,-2 0,-5 0,-2 0,-5 0,-1 0,-3 1,-3-2,27-3,-39 3,-2 1,10-5,12 5,-21 0,-11 0,-21 0,-2 0,-87 0,6 0,-5 0,-6 0,9 0,0 0,-10 0,-2 0,-5 3,-2 1,-9-3,-2 0,2 6,-5 1,6-7,-7-1,2 1,10 4,0 1,-2-1,9-4,-3-1,1 0,4 1,1 2,3 0,0 0,-8-3,-2 0,3 0,10 0,2 0,-3 0,-13 0,-2 0,0 0,4 0,1 0,0 0,-1 0,0 0,6 0,-4 0,3 0,-14 0,6 0,-11 0,37 0,1 0,-23 0,24 0,18 0,22 0,80-4,12 4,-3-5,6 0,-2 4,4 0,-6-3,3-3,2 2,-2 4,1 1,4-1,-6-1,4-1,1 1,-5 0,2 2,-3 0,5 0,4 0,7 0,0 0,-4 0,7 0,-4 0,5 0,-3 0,6 0,1 0,-4 0,-10 0,-1 0,-1 0,0 0,2 0,0 0,-1 0,-3 0,10 0,-4 0,2 0,10 0,1 0,3 0,-15 0,2 0,-1 0,-5 0,1 0,-4 0,5 0,8 0,7 0,-1 0,-11 0,13 0,-6 0,-12 0,4 0,-6 0,5 0,-4 0,0 0,-3 0,-20 0,-4 0,-1 0,-1 0,46 0,-40 0,-9 0,-14 0,-16 0,1 0,-81 3,11-2,-9 1,-7-1,11-1,0 0,-9 0,-4 0,-12 1,-6-2,11-1,-6-1,1-1,0 1,0 0,-2-1,-15-4,-2-2,4 0,23 1,3 1,-2-1,-12-3,-3 0,5-1,-16-7,5-1,2 4,0 0,-2-3,4 0,28 6,2 0,-10-1,2 1,14 3,4 1,-25-8,22 7,16 5,17-2,93 8,0-4,-10 3,13 2,-6-1,-4 0,0 0,5-1,7-1,-1 5,-1 7,0 5,2-2,9-4,3-2,1 4,-16 3,1 4,0 1,-1-3,22-1,0-3,-6 2,-19 0,-3 1,2-1,14-1,4 0,-5-2,-18-2,-2 0,1-1,14 1,2 0,-1 0,-8-3,0 0,-2-1,1 1,0 0,-2-1,28 1,-5-2,-23 0,-1-1,4-2,-3-2,24 1,-44 0,0 0,38 0,-24 0,-9 0,-14 0,-13-4,-11 3,-73-2,35-1,-53-1,59-8,2-5,-3-11,4-7,1-19,0-11,8-16,-10-17,11 45,1-2,-3-4,0-1,2-5,2 1,-1 3,0 2,0 8,0 2,0-47,0 37,0-1,0-39,0 32,0-2,0 15,0 0,-1-5,2-2,2-7,1-3,0 1,0-1,0-6,1 2,-2 17,0 0,-2-9,-2 2,1-21,0 33,0 0,0-28,0 9,0 17,0 2,5 4,2-13,4-2,7-7,-5 7,9-5,-9 5,4-7,-5 7,-1 3,0 6,0 6,0 3,-6 11,0-4,0 5,0-7,1-6,4-16,-3-3,6-21,-1 6,-5-8,-1 22,-6-17,0 25,0-20,-5 16,-1 13,-4 10,1 18,0 4,-2 4,-27 54,13-3,-2 11,0 7,9-4,1 2,-7 12,-2 3,3 4,-1 2,-6 3,0 1,6 0,1 0,-5 5,2 0,5-4,2 1,-5 8,1 1,6-4,1 0,-8 4,1 2,6-1,0 0,-7 6,0 0,6 1,0 1,2-29,-1 0,1 1,3 3,2 1,-2-1,-3-2,-1-1,1 0,3 0,2 0,-1-2,-12 25,1-5,10-22,1-3,-6 7,1-3,-4 29,5-36,-2 1,5-9,-2-2,-22 42,11-18,-16 7,12-31,-13 17,6-28,-3 2,-3-7,0-12,2-6,-7-4,-9-5,6-1,-25-5,15-6,-19-11,-9-17,44 12,-2-2,-12-4,-1-1,-5 1,-2-2,-6-4,-1 0,-3 2,-1 0,-1-3,1 0,1 3,0 2,-5-2,-1 1,0 2,-1 2,-5-2,-1 2,1 2,0 1,0 0,0 0,5 3,1 1,-1 0,3 1,23 8,-1 0,-25-5,0 2,32 6,1 0,-13-2,0-1,-31-2,28 1,-13 5,15-3,9 4,8 0,12-3,7 8,11-7,-1 7,-2-6,-1 2,-7 1,5-4,-4 2,-6-4,-2 0,-5 0,-1 0,1-1,5 1,-4 0,5 0,-7 4,1 1,0 5,5 0,-4 0,5 0,-7 0,7 0,1 0,5 0,6 0,5 0,2-17,11-3,-2-20,7 1,0-16,0-3,0-22,0-11,0 32,0-2,0-5,0-1,-3-15,-2-1,1 0,-1-1,-2-4,-2-2,0 1,2 0,2-4,1-5,-2 12,0-5,1 5,0-8,1 0,0 3,1-6,-1 6,0-3,2 2,1 17,2-4,-1 0,0 2,0-1,0 1,0-1,0 1,0-1,0 0,0 0,0 1,0 3,-1 1,2 0,1-1,0 0,1 4,0-4,2 3,2-9,1 4,5-19,-7 44,1 1,5-39,-5 31,-2 8,-5 21,0 8,-36 96,7-2,8-9,-3 14,3-4,0-2,3 1,5-2,2 6,0-3,-6 16,3 4,9-21,2 6,2 2,-2-3,-2 13,-1-3,1 2,4 7,2 2,-1-3,0-10,0-2,0-4,0-12,0-3,0 3,0 17,0 3,0-2,0-7,0-2,0 2,0 7,0 1,0-1,0-7,0-2,0 1,0 5,0 0,0-3,0-9,0-2,0 0,0-1,0 0,0-2,0 20,0-4,0-17,0-2,1 1,-2-3,-5 31,6-42,-1 1,-11 47,5-8,-6-8,1-2,5-9,-3-6,4-2,-6-7,1 0,0-7,0-1,1-7,0-6,0 5,0-15,1 8,4-15,-3 0,3 9,1-11,-4 18,2-11,1 11,-4-4,4 4,-5 0,1-9,-1 8,1-15,-4 4,0-5,0-4,65-14,-1-9,5-1,6-1,-2 1,0 0,6 0,2 1,19 1,3 2,-6 2,2 1,-20 2,3-1,-2 1,23-2,1 1,-24 2,1 1,-1-1,24-3,-1 1,7 2,-4 2,-30-1,-2 0,13 0,-4 0,1 0,20 0,-35 0,-14 0,-13 0,-11 0,-99 0,22 0,-13 0,-5 0,21 0,2 0,-6 0,-1 0,-5-5,1-3,3-2,3-2,7 2,1-3,2-5,2 0,-35-4,7-3,4 3,27 10,9 1,12 3,14 4,84-6,-6-1,3 8,9 0,8 0,2 0,2 3,4 0,-12 0,5 0,-5 0,10 0,0 0,-14 0,4-1,-3 2,-13 1,-3 1,3 0,13 0,2 0,0 1,-4 2,-1 0,-5 0,7-1,-4 0,5-1,-7-1,12-3,-36 0,-2 0,11 0,-12-8,-32-7,-4-9,-38-13,-30-5,12 15,-9 0,-6 5,-7 0,-2 1,1-2,-1 0,-4 1,2 2,-5 0,1 0,3 2,-3-1,3 1,-2-1,-17-5,-3 0,-2-1,17 6,-1 0,-1 1,4-1,-8-4,2 1,-3-2,0 2,-5-2,1 1,7 1,7 1,6 0,-2 0,-8-3,-1 0,3 0,-15-2,4 0,6-1,5 1,24 12,3 0,-6-3,2 0,-24-7,16 6,31 7,7 3,70-7,26-2,5 0,-12 2,11-2,2 2,-3 4,2 2,0 0,4 0,2-1,3 1,-4 1,3 0,2 1,-2 0,-2 1,1 1,-2 0,-3 0,9-1,-3 0,7 0,-11-1,6 1,4-2,-3 1,-6 1,16-1,-5 0,2-1,-8-1,3 0,0-1,-4-1,11 0,-4-2,-4 0,-19-1,-4-1,-1 0,27-6,-2-1,4-4,-6-2,-33 10,-4 0,6-6,-2 0,20-8,-25 0,-24 12,-12-8,-10 4,-18-5,-29-5,-39-3,28 13,-5 0,-15 0,-4 1,0-7,-1-1,-9 3,-2-1,27 7,-1 0,1-1,-24-9,4 1,12 7,2 0,4-1,5 2,-16-3,-6-5,31 9,19 2,19 6,9-2,36 0,24-1,-4 8,9-1,33-3,8 1,-31 5,1 1,3 0,20-4,5 0,-5 1,-17 5,-4 1,3 0,15-1,4 1,-3 1,-11 1,-3 2,3-1,10 0,2 0,0 0,-1 0,-1 0,-1 0,-5 0,-2 0,-4 0,9 0,-4 0,-1 0,-8 0,9 0,-2 0,-24 0,-28 0,-24 0,-45 0,-29 0,-11 0,-8 0,9 0,-5 0,-2 0,-12 0,-2 1,5-2,23 0,4-2,-3 0,-22-2,-5-1,4-2,18 0,3-2,-1 0,-11-1,-2-2,2 0,4 0,2-2,2 0,-23-5,3-2,3-6,5 0,24 9,5 0,-2-5,5 1,-5-7,-6-5,24 7,15 4,9 1,13-1,1 1,38-15,7 9,1 6,6 1,1 1,5 2,6-1,7 0,0 2,23-5,1 2,-21 6,1-1,0 2,28-3,-2 2,-3 6,-3 0,-17-2,1-1,22 4,-4 0,-37 1,-2 0,13 0,0 0,-15 0,-4 0,18 0,-22-2,-20 5,-16-9,-57-22,1 17,-8-1,-23-14,-9 1,15 12,-6 3,1-2,0-3,-1-2,-1 0,-10-1,-3-1,-1 0,21 6,0 1,-1-1,-1-1,-3-4,-1 0,0 0,3 1,-12 1,2 1,-1-2,13 1,-2-1,1-1,4 3,-4-1,4 2,1 0,-25-10,2 0,-1-2,8 4,36 14,3 0,-7-5,3 0,-22-4,31 8,21 2,8 5,80-15,-16 12,5 0,11-6,4 0,19 1,2 1,-13 0,1 1,-14 6,3 0,2 1,5-1,2 0,1 2,3 2,1 3,1-1,-1-3,0 0,-1 1,1 4,-1 1,-1-1,-6-1,-3-1,1 0,1 3,0 0,-5 0,5 0,-3 0,10 1,-5-2,19-5,-43 6,-2-1,25-10,-25 10,-21-8,-11 5,-98-25,29 19,-7 2,-34-8,-5-1,8 4,-1 3,-9 1,-1-1,35 0,0-1,-3 1,-12 0,-3 1,0-1,4-4,1-1,-1 0,-7 2,-2 0,2-1,7-2,0-2,1 1,-1 1,-1 1,6 0,-12-5,5-1,-1-1,5-1,24 6,3-1,-6 1,2-1,-30-18,19 12,23 2,17 8,12 6,59-18,16 11,-10 0,7 1,4 9,3 3,5-2,2 2,10 1,2 2,2-1,4 0,-11 0,4 0,-4 0,12 0,0 0,-5-1,5 0,-5 3,13 5,-3 1,-25-4,2-1,0 2,3 5,-1 2,0-1,-6-3,-1-3,0 2,0 1,-1 1,0-1,0-2,0-1,-2 0,21 3,-4 0,-12 0,-2-1,0 1,-4-2,21 1,-35 0,-2-2,24-4,-17 5,-14-6,-13 0,-11 0,-109 0,29-12,-19 8,-5-1,30-7,-1-2,-34-3,-6-1,3 1,-3-1,12 3,-4-1,4 1,-11 1,1 2,13 0,-3-1,4 3,-15-1,1 3,15 1,-4 1,2 0,4 0,0 1,2 0,2 4,0 1,2-1,2-1,2-1,1 1,-26 1,7 2,27-1,3 0,-7 0,5 0,-5 0,-12 0,26 0,20 0,11-4,81-5,-9-3,8 6,6 2,-13 1,0 0,5 3,2 0,6 0,5 0,-8 0,5 0,0 0,-2 2,0 1,1 0,2 1,0 1,1 1,2 4,1 2,-2 1,20 7,1 3,-19-4,2 2,4 1,-6-5,4 1,0 0,-6 0,-2 0,-6 0,5 0,2-1,5 1,-1-1,-5-2,23 2,-3 0,-23-1,2 1,0-1,-3-3,1-2,-3 1,21 4,-5 0,-15-5,-3-1,1-2,-3-2,22 7,8-6,-25 3,-17-8,-20 2,-11-4,-72 0,10 0,-9 0,-5 0,-33 0,37 0,-2 0,-8 0,-4 0,-13 0,-4 0,-5 0,-2 0,26 0,-2 1,-3-2,-23-1,-5-1,1-2,10 0,1-2,-4-1,7 1,-4-1,1 0,5 0,2-1,6-1,-4 0,-14-2,-2 0,2 0,16 0,2 0,-5-1,-5 0,-8 0,0-1,3-1,11 1,1-2,2 1,0 1,-24-1,0 1,2-1,7-2,2-2,4 3,15 5,4 2,-2 0,-14-6,-2-1,0 2,5 3,1 2,-1 1,0-1,0 0,2 1,5 1,2 2,0-1,-1 1,1-1,5 0,-3 2,3-1,-15-5,5 0,-15 1,31-1,0-1,-24-1,16-4,16 8,21-5,11 9,114-5,-15 5,10 4,6 3,-25 1,0 1,13 2,6 2,-15-3,4 0,0 0,1 0,-1 0,3 0,15-2,2 0,-6-1,-25 0,-5 0,6-1,8-1,6-1,0-1,-4 1,0 0,-4 1,5-2,1 0,5-1,2 0,-4-1,16-3,-4-1,-4 0,-19 1,-3 0,2-1,14-4,4-2,-5 1,-18 3,-3 0,3 0,12-3,3-1,0 1,-5 2,-1 1,0 0,-3 3,-1 0,-1 0,-2 1,-2-1,0 2,29 3,-5 0,-26-2,-1-1,14 4,-2 0,20 0,-32 0,-1 0,29 0,-4 0,-24 5,-9 1,-14 4,-13 0,-2-1,-13-1,7 1,-2-5,-2 0,19 0,-12 1,18 5,-7 0,8 10,12-1,-9 8,16 1,-13-6,7 10,-6-3,0 4,-13-6,0 4,-14-12,0 1,-9-4,-2-7,-4 18,-4-7,-14 15,-8 6,-22 12,-5 23,19-33,-1 1,-1 6,1 2,2 4,0 1,-2-2,1 1,7 4,0-1,-4-4,1-1,6 5,2 1,-4 4,1 3,-1 28,3 2,3-21,0 2,1-9,-1 3,2-3,1 14,1 0,0-17,0 3,-1 0,1 3,-1 0,1 1,1 4,1 1,-1 0,-1 0,-1 0,0-1,3-3,0-1,1 0,-1 0,0-1,0 0,1-3,-1-1,0-1,-2 2,0-1,0 0,-1 28,-1 1,0-30,-2 1,2-2,1 26,0-2,-6 0,-1-1,4-11,0-2,0 0,0-1,5-8,0-1,-1 2,3-4,3 31,-4-1,6-19,0 6,0-1,0-16,0-8,0-8,0-13,0 5,0-10,-4 4,3-6,-3 0,4 6,-5-4,4 9,-3-3,4 11,0-4,-5 4,4 0,-3-9,-1 2,4-12,-3-8,4 0,-22 0,-2-5,-28 1,-5-12,-16-4,25 0,-4 0,-3 1,-2-2,-13-4,-1-3,4-3,0-1,-8-3,-1-3,4-7,1 0,-5 8,-1 0,1-5,-1 0,1 6,0 1,-6-1,-1 1,5 2,0 2,-5-1,1 1,4 2,2 2,0-1,0 1,-1-1,0 0,1 1,0-1,-1 0,0 1,0 2,0 1,0-3,1 0,4 6,0 1,-4-4,1 1,12 2,2 2,5-1,0 0,-14 0,4 0,-4 0,-13 0,3 0,23 0,-5 0,0 0,2 0,-13 0,10 0,0 0,12 0,-11 0,13 0,-1 0,-4 0,11 0,-5 0,7 0,0 0,5 0,2 0,6-5,4 4,-3-7,8 7,-8-3,9 0,-5 3,-7-3,10 0,-10 3,13-3,-1 4,-6 0,6 0,-6 10,11 13,5 5,0 8,7-2,-8 2,3 5,-5 6,6-4,-5-1,5-8,-4-6,-1-5,-3-1,4-4,-7-2,3-3,-7 3,6-7,-6 3,3-1,-1-1,-3 2,4-4,-6 1,5 0,-9-4,-3 4,-5-8,-1 3,-4 1,10-4,1 4,7-5,5 0,99-11,-34 3,22 0,8-1,-27 1,0 2,8 2,3 0,3-2,1-1,4 7,0-1,-4-5,1-1,2 2,2 2,-1-1,0-1,2-1,0-1,4 2,2 2,4-1,0-1,2-3,0 2,5 4,0 2,-5-4,-1 1,6 2,-2 2,-8-1,-2 0,6 0,-1 0,-5 0,0 0,0-1,-1 2,1 2,-1 0,1 1,0 1,-1 2,1 1,-6 0,1-1,4 1,-1-1,-3 1,0-1,-1-2,1-1,2 3,1-1,-4-2,1 1,-2 2,1 1,0-1,-1 0,-18-2,0-1,21 2,-1 1,-22-3,0 0,15 3,0 0,-10 0,-2 0,39 0,-9-1,-5-6,-13 5,-1-4,7 5,-21-6,12 0,-20 0,13 0,-13 0,12 0,-11 0,5 0,-1 0,-10 0,9 0,-16 4,-1-3,-1 3,-14 0,10-3,-6 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3T12:54:06.4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24575,'17'3'0,"7"12"0,-4 7 0,8 9 0,0 0 0,19 16 0,-13 2 0,23 14 0,-4 9-957,13 12 957,-27-34 0,1 3-891,6 11 1,2 1 890,5-1 0,3 3-780,-7-1 0,3 5 0,-3-5 780,4 0 0,1 2 0,-2 3 0,3 6 0,-5-3 0,0 6 0,-3-1 0,-2-12 0,2 4 0,-3-3 0,6 23 0,-2-2 0,7 5 0,-8-5-396,-27-33 1,-1-2 395,15 15 0,-2-2 0,-7 27 0,-6-43 0,1 1 0,-5-2 0,-3-2 716,5 16-716,-1-10 1539,-8-22-1539,-2-12 640,-6-6 1,0-10 0,0 0-1</inkml:trace>
  <inkml:trace contextRef="#ctx0" brushRef="#br0" timeOffset="1">2021 2151 24575,'0'50'0,"0"6"0,0 6 0,0 10 0,0 26-612,0-47 1,0 0 611,0 6 0,0-2 0,0 30-109,0 8 109,-8-27 0,-2 22 0,-6-16 0,-1-2 0,8-22 0,-4-9 0,6-14 0,0-11 905,-4-1-905,10-4 427,-9-4-427,4-2 0,-5-3 0,0-3 0,-1-12 0,0-6 0,-18-19 0,4-7 0,-33-19 0,12-15-532,11 38 1,-2-1 531,4-10 0,-1 0 0,-7 5 0,-2 0 0,-2-7 0,0-1 0,1 3 0,-1 2 0,4 11 0,1 1-237,4-6 0,-2 2 237,-40-19 0,14-5 0,-12 9 0,37 23 0,-10 3 0,29 18 0,-4 1 1037,14 5-1037,0 4 500,-1 1-500,1 4 0,0 0 0,0 0 0,0 0 0,0 0 0,5 0 0,2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5CB8C-5F61-DA4E-AC3B-6382AF42552F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9D5EAD-D4CC-594B-847A-00B7858B7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306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Transforming basic analytics into holistic data-driven decision-making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D5EAD-D4CC-594B-847A-00B7858B73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7448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Instagram analytics are awful. Entirely manual data entry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D5EAD-D4CC-594B-847A-00B7858B73F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7893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Linkedin</a:t>
            </a:r>
            <a:r>
              <a:rPr lang="en-US" dirty="0"/>
              <a:t> .csv is ingestible immediately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D5EAD-D4CC-594B-847A-00B7858B73F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615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Salesforce Marketing Cloud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CSV import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Some data cleaning / data entry required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Manual categorization </a:t>
            </a:r>
            <a:r>
              <a:rPr lang="en-US" dirty="0">
                <a:sym typeface="Wingdings" pitchFamily="2" charset="2"/>
              </a:rPr>
              <a:t>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D5EAD-D4CC-594B-847A-00B7858B73F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1973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D5EAD-D4CC-594B-847A-00B7858B73F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935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Traffic source reporting</a:t>
            </a:r>
          </a:p>
          <a:p>
            <a:r>
              <a:rPr lang="en-US" dirty="0"/>
              <a:t>UTM Tags – Jackie’s presentation,  “From “UMM…Codes?” To UTM Codes” LIT13, Tuesday, 1:30</a:t>
            </a:r>
          </a:p>
          <a:p>
            <a:r>
              <a:rPr lang="en-US" dirty="0"/>
              <a:t>Data Driven Comms – Brian Piper in STR7, Tuesday at 9:30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D5EAD-D4CC-594B-847A-00B7858B73F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698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D5EAD-D4CC-594B-847A-00B7858B73F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994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D5EAD-D4CC-594B-847A-00B7858B73F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669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D5EAD-D4CC-594B-847A-00B7858B73F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112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Email Reporting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D5EAD-D4CC-594B-847A-00B7858B73F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5751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Social Reporting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D5EAD-D4CC-594B-847A-00B7858B73F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18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D5EAD-D4CC-594B-847A-00B7858B73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6705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Traffic source reporting</a:t>
            </a:r>
          </a:p>
          <a:p>
            <a:r>
              <a:rPr lang="en-US" dirty="0"/>
              <a:t>UTM Tags – Jackie’s presentation,  “From “UMM…Codes?” To UTM Codes” LIT13, Tuesday, 1:30</a:t>
            </a:r>
          </a:p>
          <a:p>
            <a:r>
              <a:rPr lang="en-US" dirty="0"/>
              <a:t>Data Driven Comms – Brian Piper in STR7, Tuesday at 9:30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D5EAD-D4CC-594B-847A-00B7858B73F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6228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Real-Time Reporting (OTOD)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D5EAD-D4CC-594B-847A-00B7858B73F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4676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infused!</a:t>
            </a:r>
          </a:p>
          <a:p>
            <a:endParaRPr lang="en-US" dirty="0"/>
          </a:p>
          <a:p>
            <a:r>
              <a:rPr lang="en-US" dirty="0"/>
              <a:t>You’re probably </a:t>
            </a:r>
            <a:r>
              <a:rPr lang="en-US" dirty="0" err="1"/>
              <a:t>gonna</a:t>
            </a:r>
            <a:r>
              <a:rPr lang="en-US" dirty="0"/>
              <a:t> be a department of one of this – I certainly was.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D5EAD-D4CC-594B-847A-00B7858B73F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356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this is what we’ve got so far.</a:t>
            </a:r>
          </a:p>
          <a:p>
            <a:endParaRPr lang="en-US" dirty="0"/>
          </a:p>
          <a:p>
            <a:r>
              <a:rPr lang="en-US" dirty="0"/>
              <a:t>We COMMUNICATE with our audiences, who show up at our digital properties, do stuff that results in data, which we report 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D5EAD-D4CC-594B-847A-00B7858B73F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3480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without closing this loop here’s what it actually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D5EAD-D4CC-594B-847A-00B7858B73F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650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D5EAD-D4CC-594B-847A-00B7858B73F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052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how do we get there?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D5EAD-D4CC-594B-847A-00B7858B73F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4396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and examine your data regularly, not just at at  reporting time</a:t>
            </a:r>
          </a:p>
          <a:p>
            <a:r>
              <a:rPr lang="en-US" dirty="0"/>
              <a:t>Check on crazy ideas that occur to you</a:t>
            </a:r>
          </a:p>
          <a:p>
            <a:r>
              <a:rPr lang="en-US" dirty="0"/>
              <a:t>Be in your data sources every day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D5EAD-D4CC-594B-847A-00B7858B73F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213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 habits of highly effective people by </a:t>
            </a:r>
            <a:r>
              <a:rPr lang="en-US" dirty="0" err="1"/>
              <a:t>dr</a:t>
            </a:r>
            <a:r>
              <a:rPr lang="en-US" dirty="0"/>
              <a:t> Stephen Covey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may know your data really well, but without context about its application you won’t be a helpful as you could be.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Ask your coworkers what they’d want to know that they don’t already. Sometimes it’ll be things you can help with, sometimes it won’t — but either way you’ll gain more insight into your colleagues’ priorities and planning processes.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D5EAD-D4CC-594B-847A-00B7858B73F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546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Giving form button that increased mobile conversion rates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D5EAD-D4CC-594B-847A-00B7858B73F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25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Everyone wears multiple hats, it’s higher ed. But!</a:t>
            </a:r>
          </a:p>
          <a:p>
            <a:endParaRPr lang="en-US" dirty="0"/>
          </a:p>
          <a:p>
            <a:r>
              <a:rPr lang="en-US" dirty="0"/>
              <a:t>This is optional and nobody signed up for 8:30 a.m. interactions BUT…</a:t>
            </a:r>
          </a:p>
          <a:p>
            <a:endParaRPr lang="en-US" dirty="0"/>
          </a:p>
          <a:p>
            <a:r>
              <a:rPr lang="en-US" dirty="0"/>
              <a:t>If you’re not in one of these categories, and you’re comfortable sharing, raise your hand!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D5EAD-D4CC-594B-847A-00B7858B73F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349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talk about an example that sort of encompasses a lot of what we’re talking about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D5EAD-D4CC-594B-847A-00B7858B73F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6943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D5EAD-D4CC-594B-847A-00B7858B73F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949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Specific! Measurable! Relevant!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D5EAD-D4CC-594B-847A-00B7858B73F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5589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D5EAD-D4CC-594B-847A-00B7858B73F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8452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Specifically spoke with our director of direct marketing</a:t>
            </a:r>
          </a:p>
          <a:p>
            <a:r>
              <a:rPr lang="en-US" b="0" dirty="0"/>
              <a:t>Homecoming emails can get broken into affinities – e.g., young guard, old guard, reunion classes</a:t>
            </a:r>
          </a:p>
          <a:p>
            <a:r>
              <a:rPr lang="en-US" b="0" dirty="0"/>
              <a:t>…but we also need to break them into other groups: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“Have you opened an email from us?”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”Have you ever attended Homecoming?”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“Have you already registered?”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Also, the giving form and such – A/B tested 20% increase in conversion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D5EAD-D4CC-594B-847A-00B7858B73F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133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D5EAD-D4CC-594B-847A-00B7858B73F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8014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D5EAD-D4CC-594B-847A-00B7858B73F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421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INFUSED vs driven: Data should infuse every step of your strategy - planning, execution,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D5EAD-D4CC-594B-847A-00B7858B73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610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D5EAD-D4CC-594B-847A-00B7858B73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68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Sources, tools, reporting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D5EAD-D4CC-594B-847A-00B7858B73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863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from fiscal year end fundraising in June</a:t>
            </a:r>
          </a:p>
          <a:p>
            <a:r>
              <a:rPr lang="en-US" dirty="0" err="1"/>
              <a:t>Autofeeds</a:t>
            </a:r>
            <a:r>
              <a:rPr lang="en-US" dirty="0"/>
              <a:t> into google data studio – no effort required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D5EAD-D4CC-594B-847A-00B7858B73F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405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export required to GDS – third party connectors likely available but they tend to cost money</a:t>
            </a:r>
          </a:p>
          <a:p>
            <a:r>
              <a:rPr lang="en-US" dirty="0"/>
              <a:t>.CSV can be ingested without modification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D5EAD-D4CC-594B-847A-00B7858B73F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34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Facebook excel file can be relatively quickly moved into a .csv, but requires some manipulation</a:t>
            </a:r>
          </a:p>
          <a:p>
            <a:r>
              <a:rPr lang="en-US" dirty="0"/>
              <a:t>Consider making a macro!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D5EAD-D4CC-594B-847A-00B7858B73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20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32046-10D0-8E42-BC7B-9300C955F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59F674-FFFD-814F-8C3A-B9645E7735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D99A98-0F69-5445-AF50-C8F388A47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CFBA5-1572-3740-BBCD-5471970BE035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CD192-743C-8243-800A-DA950A44B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25310-3054-314A-83CB-CBEBE3491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D7C3-C960-2C48-A049-9D36778B0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67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77580-63D9-FC41-8191-7CB7E8A42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41C890-B126-464B-A949-BB94E93242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D13A7-A6A4-9947-8EFB-51ECAEFC7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CFBA5-1572-3740-BBCD-5471970BE035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550F5A-3164-E94B-8653-E117C458D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EF48C-A41B-5944-B75A-7F4D157FD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D7C3-C960-2C48-A049-9D36778B0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120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7FD114-8224-D444-8006-026A0724A0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B6568-439E-CD4D-8844-25D189E381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DA989-403F-C94F-BBDE-E9C1B3B25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CFBA5-1572-3740-BBCD-5471970BE035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9BAE0-DAEF-074B-BECB-E60368483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4F533-A2F3-BC44-8A03-AD3325667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D7C3-C960-2C48-A049-9D36778B0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058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ACBBB-86B8-2E4C-B13A-19B1E0A26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8E035-DA01-BA41-A54C-840F176E0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F064E-D0B0-2E46-A0F3-50AE8ECC5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CFBA5-1572-3740-BBCD-5471970BE035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1C96A-7E8C-514F-98E5-B07BB22F2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1F0C1-61BF-2142-832D-67C893199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D7C3-C960-2C48-A049-9D36778B0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35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50B1-87A6-4B49-823B-4D6D1E965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984D7-5041-0C48-9091-13BF87A5D4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D3DF1-B1FD-E446-92B6-DC7C29EBD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CFBA5-1572-3740-BBCD-5471970BE035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42296-5724-604E-972F-95305B03D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B6661-3923-124D-8273-7D8F71324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D7C3-C960-2C48-A049-9D36778B0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303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4EBE-4918-0C48-A373-6C8804CB8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DE2CA-BF6D-B646-B5B2-D7100482D3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A1A6F7-0A25-A74E-869C-8F69A0D79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33CFA0-0748-394A-9BAE-F02526923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CFBA5-1572-3740-BBCD-5471970BE035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E640CC-698B-FC41-A8B4-65FC386F4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0EA866-6B46-1743-AB00-8A6C5F5FA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D7C3-C960-2C48-A049-9D36778B0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299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AC526-CBE3-0C49-B393-FA084E1CB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851E02-1C6C-2D47-A244-E8AA25165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C06B77-50C4-D44B-B132-4CE3DF3850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9DB7D6-7F46-5943-B600-B9A0BC0B97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D74F0A-761C-D244-A08F-4034022BF2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E979E8-E848-8742-8100-BD506B74B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CFBA5-1572-3740-BBCD-5471970BE035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4D9EE3-62CF-D646-841B-2A985C705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291E96-79DF-F048-9D7C-D3C3B168B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D7C3-C960-2C48-A049-9D36778B0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606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6DF48-5597-9547-BB31-29CAC1E1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D8E2D0-D108-EC4B-8B3D-524CC115D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CFBA5-1572-3740-BBCD-5471970BE035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C224A9-4EA3-1145-B317-9ED537633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9F0F0-4426-7446-AC4A-32326AC12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D7C3-C960-2C48-A049-9D36778B0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90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BAB13B-4112-594D-A98F-7DCA05533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CFBA5-1572-3740-BBCD-5471970BE035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6E8778-AC96-8744-9E59-658BCFA74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93F94-AB67-B446-B60C-33DE831AA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D7C3-C960-2C48-A049-9D36778B0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527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57047-9905-5544-BCDE-95CC9B9E8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24D18-A327-054A-AAC9-D8B97BB66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99AFF-212E-7D48-AF3F-596D97320A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4FBEBB-7784-5A4C-BC65-0F0D8A481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CFBA5-1572-3740-BBCD-5471970BE035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F46C6-B178-5048-92B0-6B24E888F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A3AC22-4CD2-384B-B939-C0FD23B9E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D7C3-C960-2C48-A049-9D36778B0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353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6136C-C644-EC48-ACEE-D21B7A0EE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7C2A95-434A-E54D-B9FC-D9A6DDA561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B8A7BC-84FC-4C4F-8BA7-8CFBDBF126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B8B0BF-66D0-0F4D-9CA3-EA18D6C0E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CFBA5-1572-3740-BBCD-5471970BE035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97A8E0-DF87-074E-A028-CD89CB3AB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4170EB-4BFE-8F49-A256-6889D1F7B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D7C3-C960-2C48-A049-9D36778B0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703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5ADE71-55EC-EA45-AA18-A1D09281D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E85545-B290-D94A-95E6-B7D7D257A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738DF-DC5E-9D4C-A9B8-29779C35D4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CFBA5-1572-3740-BBCD-5471970BE035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8EA7E-3AE2-814A-A77D-462F715BDC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35FAD-B445-9648-92FD-E77D4354FB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1CD7C3-C960-2C48-A049-9D36778B0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3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iny.cc/heweb19tea1" TargetMode="Externa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43.png"/><Relationship Id="rId7" Type="http://schemas.openxmlformats.org/officeDocument/2006/relationships/image" Target="../media/image39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410.png"/><Relationship Id="rId5" Type="http://schemas.openxmlformats.org/officeDocument/2006/relationships/image" Target="../media/image38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sean.flynn@gmail.com" TargetMode="Externa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3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5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E72096-7414-694F-A4C9-BDBFE187FF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1108" y="1031164"/>
            <a:ext cx="6739136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Escaping the Data Doldrums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EAF2C8-C8C1-4148-ABC4-CEB01F8D1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9559" y="4200522"/>
            <a:ext cx="6740685" cy="682079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spcAft>
                <a:spcPts val="200"/>
              </a:spcAft>
            </a:pPr>
            <a:r>
              <a:rPr lang="en-US" dirty="0">
                <a:solidFill>
                  <a:srgbClr val="FFFFFF"/>
                </a:solidFill>
              </a:rPr>
              <a:t>Sean Flynn, Dev / Analytics</a:t>
            </a:r>
          </a:p>
          <a:p>
            <a:pPr>
              <a:spcAft>
                <a:spcPts val="200"/>
              </a:spcAft>
            </a:pPr>
            <a:r>
              <a:rPr lang="en-US" dirty="0">
                <a:solidFill>
                  <a:srgbClr val="FFFFFF"/>
                </a:solidFill>
              </a:rPr>
              <a:t>William &amp; Mary Advancement</a:t>
            </a:r>
          </a:p>
          <a:p>
            <a:pPr>
              <a:spcAft>
                <a:spcPts val="200"/>
              </a:spcAft>
            </a:pPr>
            <a:r>
              <a:rPr lang="en-US" dirty="0">
                <a:solidFill>
                  <a:srgbClr val="FFFFFF"/>
                </a:solidFill>
              </a:rPr>
              <a:t>#tea1</a:t>
            </a:r>
          </a:p>
        </p:txBody>
      </p:sp>
    </p:spTree>
    <p:extLst>
      <p:ext uri="{BB962C8B-B14F-4D97-AF65-F5344CB8AC3E}">
        <p14:creationId xmlns:p14="http://schemas.microsoft.com/office/powerpoint/2010/main" val="1738924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056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941E1-A911-B943-811C-7F224E629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600" b="1">
                <a:solidFill>
                  <a:srgbClr val="FFFFFF"/>
                </a:solidFill>
              </a:rPr>
              <a:t>Google Analytics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FFCBF5-64A4-DB4A-A99C-D7C08234C8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09" r="-3" b="-3"/>
          <a:stretch/>
        </p:blipFill>
        <p:spPr>
          <a:xfrm>
            <a:off x="4038600" y="446269"/>
            <a:ext cx="7974630" cy="3784203"/>
          </a:xfrm>
          <a:prstGeom prst="rect">
            <a:avLst/>
          </a:prstGeom>
        </p:spPr>
      </p:pic>
      <p:sp>
        <p:nvSpPr>
          <p:cNvPr id="98" name="Content Placeholder 63">
            <a:extLst>
              <a:ext uri="{FF2B5EF4-FFF2-40B4-BE49-F238E27FC236}">
                <a16:creationId xmlns:a16="http://schemas.microsoft.com/office/drawing/2014/main" id="{719150C6-A8A4-443E-A298-3D8DFE90F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r>
              <a:rPr lang="en-US" sz="1800" dirty="0"/>
              <a:t>Basic web analytics tracking (pageviews, sessions, traffic sources, etc.)</a:t>
            </a:r>
          </a:p>
          <a:p>
            <a:r>
              <a:rPr lang="en-US" sz="1800" dirty="0"/>
              <a:t>Event tracking via GTM</a:t>
            </a:r>
          </a:p>
          <a:p>
            <a:r>
              <a:rPr lang="en-US" sz="1800" dirty="0"/>
              <a:t>Ecommerce tracking (for giving site)</a:t>
            </a:r>
          </a:p>
          <a:p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58C5F6-1E26-4F4F-999B-B8AD3B38F6FF}"/>
              </a:ext>
            </a:extLst>
          </p:cNvPr>
          <p:cNvSpPr txBox="1"/>
          <p:nvPr/>
        </p:nvSpPr>
        <p:spPr>
          <a:xfrm>
            <a:off x="11178557" y="6288810"/>
            <a:ext cx="71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#tea1</a:t>
            </a:r>
          </a:p>
        </p:txBody>
      </p:sp>
    </p:spTree>
    <p:extLst>
      <p:ext uri="{BB962C8B-B14F-4D97-AF65-F5344CB8AC3E}">
        <p14:creationId xmlns:p14="http://schemas.microsoft.com/office/powerpoint/2010/main" val="2924212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F45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BE6661-503E-2744-AC1E-198F22762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Twitter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AE32DF-0746-884C-8AF0-0E7F55C75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771" y="525988"/>
            <a:ext cx="7926312" cy="5806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B3B54E-6EDF-F247-AA80-701A3A17C142}"/>
              </a:ext>
            </a:extLst>
          </p:cNvPr>
          <p:cNvSpPr txBox="1"/>
          <p:nvPr/>
        </p:nvSpPr>
        <p:spPr>
          <a:xfrm>
            <a:off x="11178557" y="6288810"/>
            <a:ext cx="71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#tea1</a:t>
            </a:r>
          </a:p>
        </p:txBody>
      </p:sp>
    </p:spTree>
    <p:extLst>
      <p:ext uri="{BB962C8B-B14F-4D97-AF65-F5344CB8AC3E}">
        <p14:creationId xmlns:p14="http://schemas.microsoft.com/office/powerpoint/2010/main" val="1927341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23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413EC6-B496-5E4A-99AB-AC48A0740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Facebook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701C350-DCC3-6948-9DD8-7156253430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32514" y="626871"/>
            <a:ext cx="7071618" cy="5604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8A0745-F71C-ED4C-8BB6-156B98435DF3}"/>
              </a:ext>
            </a:extLst>
          </p:cNvPr>
          <p:cNvSpPr txBox="1"/>
          <p:nvPr/>
        </p:nvSpPr>
        <p:spPr>
          <a:xfrm>
            <a:off x="11178557" y="6288810"/>
            <a:ext cx="71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#tea1</a:t>
            </a:r>
          </a:p>
        </p:txBody>
      </p:sp>
    </p:spTree>
    <p:extLst>
      <p:ext uri="{BB962C8B-B14F-4D97-AF65-F5344CB8AC3E}">
        <p14:creationId xmlns:p14="http://schemas.microsoft.com/office/powerpoint/2010/main" val="2711855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D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926697-EEEF-E849-ADA6-AE7034AFF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Instagram / IG Stories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D4BD937-6C0C-D644-8200-04C2DC326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28680" y="920469"/>
            <a:ext cx="8327074" cy="50170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1A9A0B-9395-9245-9663-2B23655D129C}"/>
              </a:ext>
            </a:extLst>
          </p:cNvPr>
          <p:cNvSpPr txBox="1"/>
          <p:nvPr/>
        </p:nvSpPr>
        <p:spPr>
          <a:xfrm>
            <a:off x="11178557" y="6288810"/>
            <a:ext cx="71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#tea1</a:t>
            </a:r>
          </a:p>
        </p:txBody>
      </p:sp>
    </p:spTree>
    <p:extLst>
      <p:ext uri="{BB962C8B-B14F-4D97-AF65-F5344CB8AC3E}">
        <p14:creationId xmlns:p14="http://schemas.microsoft.com/office/powerpoint/2010/main" val="3025713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926697-EEEF-E849-ADA6-AE7034AFF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LinkedIn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3CA31BF-EB83-254A-A544-8F4498CB8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514" y="549539"/>
            <a:ext cx="7153939" cy="57589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59E7CF-601F-C648-902E-0982856659A2}"/>
              </a:ext>
            </a:extLst>
          </p:cNvPr>
          <p:cNvSpPr txBox="1"/>
          <p:nvPr/>
        </p:nvSpPr>
        <p:spPr>
          <a:xfrm>
            <a:off x="11178557" y="6288810"/>
            <a:ext cx="71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#tea1</a:t>
            </a:r>
          </a:p>
        </p:txBody>
      </p:sp>
    </p:spTree>
    <p:extLst>
      <p:ext uri="{BB962C8B-B14F-4D97-AF65-F5344CB8AC3E}">
        <p14:creationId xmlns:p14="http://schemas.microsoft.com/office/powerpoint/2010/main" val="1805492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0375AC-55D7-B64D-A32C-70CE66D88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Salesforce Marketing Cloud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B42FD9-0663-2440-911A-272DF7556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765" y="1132188"/>
            <a:ext cx="8202904" cy="45936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3A671A-5734-2043-83F4-9925FCDF2598}"/>
              </a:ext>
            </a:extLst>
          </p:cNvPr>
          <p:cNvSpPr txBox="1"/>
          <p:nvPr/>
        </p:nvSpPr>
        <p:spPr>
          <a:xfrm>
            <a:off x="11178557" y="6288810"/>
            <a:ext cx="71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#tea1</a:t>
            </a:r>
          </a:p>
        </p:txBody>
      </p:sp>
    </p:spTree>
    <p:extLst>
      <p:ext uri="{BB962C8B-B14F-4D97-AF65-F5344CB8AC3E}">
        <p14:creationId xmlns:p14="http://schemas.microsoft.com/office/powerpoint/2010/main" val="3515716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0375AC-55D7-B64D-A32C-70CE66D88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URL Builder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3A671A-5734-2043-83F4-9925FCDF2598}"/>
              </a:ext>
            </a:extLst>
          </p:cNvPr>
          <p:cNvSpPr txBox="1"/>
          <p:nvPr/>
        </p:nvSpPr>
        <p:spPr>
          <a:xfrm>
            <a:off x="11178557" y="6288810"/>
            <a:ext cx="71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#tea1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1629BA-2AC3-1340-8450-B856E04A0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939" y="0"/>
            <a:ext cx="63096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696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0375AC-55D7-B64D-A32C-70CE66D88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URL Builder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3A671A-5734-2043-83F4-9925FCDF2598}"/>
              </a:ext>
            </a:extLst>
          </p:cNvPr>
          <p:cNvSpPr txBox="1"/>
          <p:nvPr/>
        </p:nvSpPr>
        <p:spPr>
          <a:xfrm>
            <a:off x="11178557" y="6288810"/>
            <a:ext cx="71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#tea1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05D701-A8EB-FF44-8577-CE6E9A011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514" y="0"/>
            <a:ext cx="63064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7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FFA8B5-14D8-A741-956F-C2C2D06C6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4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Where We Started</a:t>
            </a:r>
          </a:p>
        </p:txBody>
      </p:sp>
      <p:sp>
        <p:nvSpPr>
          <p:cNvPr id="30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2785C5-36BF-2445-87EE-26408F44E9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1141" r="22935" b="1"/>
          <a:stretch/>
        </p:blipFill>
        <p:spPr>
          <a:xfrm>
            <a:off x="20" y="907231"/>
            <a:ext cx="4838021" cy="5063738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0F3454EF-4D17-45D1-9740-0BB22C4E2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Hand-typed Adobe InDesign document, exported to PDF</a:t>
            </a:r>
          </a:p>
          <a:p>
            <a:r>
              <a:rPr lang="en-US" sz="2000" dirty="0">
                <a:solidFill>
                  <a:srgbClr val="000000"/>
                </a:solidFill>
              </a:rPr>
              <a:t>Supervisor usually spent a weekend doing it</a:t>
            </a:r>
          </a:p>
          <a:p>
            <a:r>
              <a:rPr lang="en-US" sz="2000" dirty="0">
                <a:solidFill>
                  <a:srgbClr val="000000"/>
                </a:solidFill>
              </a:rPr>
              <a:t>No automated data entry</a:t>
            </a:r>
          </a:p>
          <a:p>
            <a:r>
              <a:rPr lang="en-US" sz="2000" dirty="0">
                <a:solidFill>
                  <a:srgbClr val="000000"/>
                </a:solidFill>
              </a:rPr>
              <a:t>No automatic comparisons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No visualization changes without changing the InDesign template</a:t>
            </a:r>
          </a:p>
          <a:p>
            <a:r>
              <a:rPr lang="en-US" sz="2000" dirty="0">
                <a:solidFill>
                  <a:srgbClr val="000000"/>
                </a:solidFill>
              </a:rPr>
              <a:t>Broken ecommerce setup in Google Analytics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2B331E-73B4-9142-BD3F-7210280659A9}"/>
              </a:ext>
            </a:extLst>
          </p:cNvPr>
          <p:cNvSpPr txBox="1"/>
          <p:nvPr/>
        </p:nvSpPr>
        <p:spPr>
          <a:xfrm>
            <a:off x="11178557" y="6288810"/>
            <a:ext cx="71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#tea1</a:t>
            </a:r>
          </a:p>
        </p:txBody>
      </p:sp>
    </p:spTree>
    <p:extLst>
      <p:ext uri="{BB962C8B-B14F-4D97-AF65-F5344CB8AC3E}">
        <p14:creationId xmlns:p14="http://schemas.microsoft.com/office/powerpoint/2010/main" val="990642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05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FFA8B5-14D8-A741-956F-C2C2D06C6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Meet Google Data Studio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1C178E4-D2A6-5548-BDA3-A5A932E85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681037"/>
            <a:ext cx="7265187" cy="3723408"/>
          </a:xfrm>
          <a:prstGeom prst="rect">
            <a:avLst/>
          </a:prstGeom>
        </p:spPr>
      </p:pic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0F3454EF-4D17-45D1-9740-0BB22C4E2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587343" cy="1705932"/>
          </a:xfrm>
        </p:spPr>
        <p:txBody>
          <a:bodyPr>
            <a:noAutofit/>
          </a:bodyPr>
          <a:lstStyle/>
          <a:p>
            <a:r>
              <a:rPr lang="en-US" sz="2000" dirty="0"/>
              <a:t>Rapid visualization &amp; reporting</a:t>
            </a:r>
          </a:p>
          <a:p>
            <a:r>
              <a:rPr lang="en-US" sz="2000" dirty="0"/>
              <a:t>Team-based permissions (or release publicly)</a:t>
            </a:r>
          </a:p>
          <a:p>
            <a:r>
              <a:rPr lang="en-US" sz="2000" dirty="0"/>
              <a:t>Wired directly into Google Analytics — zero effort required for web reporting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E1D9C7-9168-D74B-8358-2B6DA6FB782B}"/>
              </a:ext>
            </a:extLst>
          </p:cNvPr>
          <p:cNvSpPr txBox="1"/>
          <p:nvPr/>
        </p:nvSpPr>
        <p:spPr>
          <a:xfrm>
            <a:off x="11178557" y="6288810"/>
            <a:ext cx="71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#tea1</a:t>
            </a:r>
          </a:p>
        </p:txBody>
      </p:sp>
    </p:spTree>
    <p:extLst>
      <p:ext uri="{BB962C8B-B14F-4D97-AF65-F5344CB8AC3E}">
        <p14:creationId xmlns:p14="http://schemas.microsoft.com/office/powerpoint/2010/main" val="3904393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73422F-4CEB-6F49-9DA8-AF0CB2809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About 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85A8D-280F-B442-88E0-D5540B9B6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Dev/analytics/digital strategy for William &amp; Mary UMAC (for another week)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Previously: </a:t>
            </a:r>
            <a:r>
              <a:rPr lang="en-US" sz="2400" dirty="0" err="1">
                <a:solidFill>
                  <a:srgbClr val="000000"/>
                </a:solidFill>
              </a:rPr>
              <a:t>HigherEdJobs.com</a:t>
            </a:r>
            <a:r>
              <a:rPr lang="en-US" sz="2400" dirty="0">
                <a:solidFill>
                  <a:srgbClr val="000000"/>
                </a:solidFill>
              </a:rPr>
              <a:t>, Penn State, Northwest Florida State College</a:t>
            </a:r>
          </a:p>
          <a:p>
            <a:r>
              <a:rPr lang="en-US" sz="2400" dirty="0">
                <a:solidFill>
                  <a:srgbClr val="000000"/>
                </a:solidFill>
              </a:rPr>
              <a:t>Primary work in PHP, JS (ask me about Knockout JS!), smattering of R, etc.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FE4EDB-C7E6-4D43-A4FB-3865DF71970F}"/>
              </a:ext>
            </a:extLst>
          </p:cNvPr>
          <p:cNvSpPr txBox="1"/>
          <p:nvPr/>
        </p:nvSpPr>
        <p:spPr>
          <a:xfrm>
            <a:off x="11178557" y="6288810"/>
            <a:ext cx="71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#tea1</a:t>
            </a:r>
          </a:p>
        </p:txBody>
      </p:sp>
    </p:spTree>
    <p:extLst>
      <p:ext uri="{BB962C8B-B14F-4D97-AF65-F5344CB8AC3E}">
        <p14:creationId xmlns:p14="http://schemas.microsoft.com/office/powerpoint/2010/main" val="2760144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142691-69AE-2145-85AA-913A8F179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1067"/>
          <a:stretch/>
        </p:blipFill>
        <p:spPr>
          <a:xfrm>
            <a:off x="429475" y="241574"/>
            <a:ext cx="11333050" cy="637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530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25290A-C111-DB4F-A3FD-0D80F9460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23469"/>
          <a:stretch/>
        </p:blipFill>
        <p:spPr>
          <a:xfrm>
            <a:off x="484411" y="272467"/>
            <a:ext cx="11223178" cy="631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804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348B9A-54B2-4442-84E2-F3CC3F73F0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7" b="25943"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21" name="Picture 17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C6655-1681-7342-8858-E07FC4FF8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4551037"/>
            <a:ext cx="5021782" cy="15099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See example in action: </a:t>
            </a:r>
            <a:r>
              <a:rPr lang="en-US" sz="4000" dirty="0" err="1">
                <a:solidFill>
                  <a:srgbClr val="000000"/>
                </a:solidFill>
                <a:hlinkClick r:id="rId5"/>
              </a:rPr>
              <a:t>tiny.cc</a:t>
            </a:r>
            <a:r>
              <a:rPr lang="en-US" sz="4000" dirty="0">
                <a:solidFill>
                  <a:srgbClr val="000000"/>
                </a:solidFill>
                <a:hlinkClick r:id="rId5"/>
              </a:rPr>
              <a:t>/heweb19tea1</a:t>
            </a:r>
            <a:endParaRPr lang="en-US" sz="4000" dirty="0">
              <a:solidFill>
                <a:srgbClr val="000000"/>
              </a:solidFill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28BD495-3FC9-494D-940A-5BDAEFFFB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247" y="4237149"/>
            <a:ext cx="4926411" cy="2650850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Easy rapid visualization</a:t>
            </a:r>
          </a:p>
          <a:p>
            <a:r>
              <a:rPr lang="en-US" sz="2000" dirty="0">
                <a:solidFill>
                  <a:srgbClr val="000000"/>
                </a:solidFill>
              </a:rPr>
              <a:t>This took less 10 minutes to set up, start to finish (once the data’s in, it’s easy)</a:t>
            </a:r>
          </a:p>
          <a:p>
            <a:r>
              <a:rPr lang="en-US" sz="2000" dirty="0">
                <a:solidFill>
                  <a:srgbClr val="000000"/>
                </a:solidFill>
              </a:rPr>
              <a:t>Interactive!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Change the date picker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Click the pie chart to see specific categories in the table</a:t>
            </a:r>
          </a:p>
          <a:p>
            <a:endParaRPr 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543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29C862-8347-1A43-ACDB-17DC8E9F35AD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Google Data Studio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E8F12BD-7856-3146-9C9D-A28122CCE8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6252"/>
          <a:stretch/>
        </p:blipFill>
        <p:spPr>
          <a:xfrm rot="21600000">
            <a:off x="4032513" y="1483531"/>
            <a:ext cx="7947816" cy="38186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2F6835-1DEF-6D45-8E71-777FA0BA03FE}"/>
              </a:ext>
            </a:extLst>
          </p:cNvPr>
          <p:cNvSpPr txBox="1"/>
          <p:nvPr/>
        </p:nvSpPr>
        <p:spPr>
          <a:xfrm>
            <a:off x="4032513" y="5895416"/>
            <a:ext cx="6046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See live August report: https://</a:t>
            </a:r>
            <a:r>
              <a:rPr lang="en-US" i="1" dirty="0" err="1"/>
              <a:t>advancement.wm.edu</a:t>
            </a:r>
            <a:r>
              <a:rPr lang="en-US" i="1" dirty="0"/>
              <a:t>/analytics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81509F-3ABD-464C-93CC-9704EF24A3FC}"/>
              </a:ext>
            </a:extLst>
          </p:cNvPr>
          <p:cNvSpPr txBox="1"/>
          <p:nvPr/>
        </p:nvSpPr>
        <p:spPr>
          <a:xfrm>
            <a:off x="11178557" y="6288810"/>
            <a:ext cx="71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#tea1</a:t>
            </a:r>
          </a:p>
        </p:txBody>
      </p:sp>
    </p:spTree>
    <p:extLst>
      <p:ext uri="{BB962C8B-B14F-4D97-AF65-F5344CB8AC3E}">
        <p14:creationId xmlns:p14="http://schemas.microsoft.com/office/powerpoint/2010/main" val="3747430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0375AC-55D7-B64D-A32C-70CE66D88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Google Data Studio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BF8061-A125-294D-A5C6-DDD1F37445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65" t="8924" r="14463" b="3247"/>
          <a:stretch/>
        </p:blipFill>
        <p:spPr>
          <a:xfrm>
            <a:off x="3843827" y="860365"/>
            <a:ext cx="8092217" cy="51372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64DF0C-18C3-8841-8660-C8B9D5C305D9}"/>
              </a:ext>
            </a:extLst>
          </p:cNvPr>
          <p:cNvSpPr txBox="1"/>
          <p:nvPr/>
        </p:nvSpPr>
        <p:spPr>
          <a:xfrm>
            <a:off x="3843827" y="6308365"/>
            <a:ext cx="5993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See live August report: https://</a:t>
            </a:r>
            <a:r>
              <a:rPr lang="en-US" i="1" dirty="0" err="1"/>
              <a:t>advancement.wm.edu</a:t>
            </a:r>
            <a:r>
              <a:rPr lang="en-US" i="1" dirty="0"/>
              <a:t>/analytics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A4D3BB-1EB8-C649-9EF4-9443D051D7B5}"/>
              </a:ext>
            </a:extLst>
          </p:cNvPr>
          <p:cNvSpPr txBox="1"/>
          <p:nvPr/>
        </p:nvSpPr>
        <p:spPr>
          <a:xfrm>
            <a:off x="11178557" y="6288810"/>
            <a:ext cx="71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#tea1</a:t>
            </a:r>
          </a:p>
        </p:txBody>
      </p:sp>
    </p:spTree>
    <p:extLst>
      <p:ext uri="{BB962C8B-B14F-4D97-AF65-F5344CB8AC3E}">
        <p14:creationId xmlns:p14="http://schemas.microsoft.com/office/powerpoint/2010/main" val="3063773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0375AC-55D7-B64D-A32C-70CE66D88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Google Data Studio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6CE6D2-B501-6547-B27C-4112D0AD4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4437" t="11385" r="14866" b="656"/>
          <a:stretch/>
        </p:blipFill>
        <p:spPr>
          <a:xfrm>
            <a:off x="3940628" y="1066800"/>
            <a:ext cx="7532915" cy="48265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40A64D-D712-744A-871E-6C673ABE038E}"/>
              </a:ext>
            </a:extLst>
          </p:cNvPr>
          <p:cNvSpPr txBox="1"/>
          <p:nvPr/>
        </p:nvSpPr>
        <p:spPr>
          <a:xfrm>
            <a:off x="3940628" y="6213008"/>
            <a:ext cx="5993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See live August report: https://</a:t>
            </a:r>
            <a:r>
              <a:rPr lang="en-US" i="1" dirty="0" err="1"/>
              <a:t>advancement.wm.edu</a:t>
            </a:r>
            <a:r>
              <a:rPr lang="en-US" i="1" dirty="0"/>
              <a:t>/analytics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E5C3E4-9723-324D-B21F-6E8784D56B6F}"/>
              </a:ext>
            </a:extLst>
          </p:cNvPr>
          <p:cNvSpPr txBox="1"/>
          <p:nvPr/>
        </p:nvSpPr>
        <p:spPr>
          <a:xfrm>
            <a:off x="11178557" y="6288810"/>
            <a:ext cx="71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#tea1</a:t>
            </a:r>
          </a:p>
        </p:txBody>
      </p:sp>
    </p:spTree>
    <p:extLst>
      <p:ext uri="{BB962C8B-B14F-4D97-AF65-F5344CB8AC3E}">
        <p14:creationId xmlns:p14="http://schemas.microsoft.com/office/powerpoint/2010/main" val="760185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25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0375AC-55D7-B64D-A32C-70CE66D88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Google Data Studio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AF3BE6-5EC5-D040-A5AD-9CAAAD1BF3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29625" r="28112" b="1"/>
          <a:stretch/>
        </p:blipFill>
        <p:spPr>
          <a:xfrm>
            <a:off x="3810968" y="469250"/>
            <a:ext cx="7740952" cy="53991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BAAFE4-467E-8E42-B53F-839712804B49}"/>
              </a:ext>
            </a:extLst>
          </p:cNvPr>
          <p:cNvSpPr txBox="1"/>
          <p:nvPr/>
        </p:nvSpPr>
        <p:spPr>
          <a:xfrm>
            <a:off x="3811936" y="6178554"/>
            <a:ext cx="6046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See live August report: https://</a:t>
            </a:r>
            <a:r>
              <a:rPr lang="en-US" i="1" dirty="0" err="1"/>
              <a:t>advancement.wm.edu</a:t>
            </a:r>
            <a:r>
              <a:rPr lang="en-US" i="1" dirty="0"/>
              <a:t>/analytics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8E581F-F456-334F-A5BA-D5411B57244E}"/>
              </a:ext>
            </a:extLst>
          </p:cNvPr>
          <p:cNvSpPr txBox="1"/>
          <p:nvPr/>
        </p:nvSpPr>
        <p:spPr>
          <a:xfrm>
            <a:off x="11178557" y="6288810"/>
            <a:ext cx="71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#tea1</a:t>
            </a:r>
          </a:p>
        </p:txBody>
      </p:sp>
    </p:spTree>
    <p:extLst>
      <p:ext uri="{BB962C8B-B14F-4D97-AF65-F5344CB8AC3E}">
        <p14:creationId xmlns:p14="http://schemas.microsoft.com/office/powerpoint/2010/main" val="1739009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0375AC-55D7-B64D-A32C-70CE66D88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Google Data Studio</a:t>
            </a:r>
          </a:p>
        </p:txBody>
      </p:sp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D29C24E7-57D5-6E47-A3C9-8B306B6776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6" t="9403" r="2627" b="889"/>
          <a:stretch/>
        </p:blipFill>
        <p:spPr>
          <a:xfrm>
            <a:off x="3852266" y="457200"/>
            <a:ext cx="7879901" cy="594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6A4ED4-A683-DD40-A0AA-14F8D190EC2B}"/>
              </a:ext>
            </a:extLst>
          </p:cNvPr>
          <p:cNvSpPr txBox="1"/>
          <p:nvPr/>
        </p:nvSpPr>
        <p:spPr>
          <a:xfrm>
            <a:off x="11178557" y="6288810"/>
            <a:ext cx="71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#tea1</a:t>
            </a:r>
          </a:p>
        </p:txBody>
      </p:sp>
    </p:spTree>
    <p:extLst>
      <p:ext uri="{BB962C8B-B14F-4D97-AF65-F5344CB8AC3E}">
        <p14:creationId xmlns:p14="http://schemas.microsoft.com/office/powerpoint/2010/main" val="2676259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6CD57D-EB1B-8A4F-B79D-9B8DFF866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4" y="1191796"/>
            <a:ext cx="10021446" cy="2976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Part 2 – Building a Data-Infused Culture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FCB6AB-6F21-304E-B4A6-CEFE1333BE8F}"/>
              </a:ext>
            </a:extLst>
          </p:cNvPr>
          <p:cNvSpPr txBox="1"/>
          <p:nvPr/>
        </p:nvSpPr>
        <p:spPr>
          <a:xfrm>
            <a:off x="11178557" y="6288810"/>
            <a:ext cx="71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#tea1</a:t>
            </a:r>
          </a:p>
        </p:txBody>
      </p:sp>
    </p:spTree>
    <p:extLst>
      <p:ext uri="{BB962C8B-B14F-4D97-AF65-F5344CB8AC3E}">
        <p14:creationId xmlns:p14="http://schemas.microsoft.com/office/powerpoint/2010/main" val="1464234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B6D4F2-9407-3B41-A727-BA901F0A3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Basic Analytics Flow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AD8B5C-78CB-1645-B661-B32ECA6875F9}"/>
              </a:ext>
            </a:extLst>
          </p:cNvPr>
          <p:cNvSpPr txBox="1"/>
          <p:nvPr/>
        </p:nvSpPr>
        <p:spPr>
          <a:xfrm>
            <a:off x="5811083" y="2912035"/>
            <a:ext cx="1139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Visitors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A51FD5-A3EF-8C4C-A839-41944C069BC2}"/>
              </a:ext>
            </a:extLst>
          </p:cNvPr>
          <p:cNvSpPr txBox="1"/>
          <p:nvPr/>
        </p:nvSpPr>
        <p:spPr>
          <a:xfrm>
            <a:off x="8144565" y="2913956"/>
            <a:ext cx="7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C8FC6C-3426-2B45-B7FE-333C024D8B91}"/>
              </a:ext>
            </a:extLst>
          </p:cNvPr>
          <p:cNvSpPr txBox="1"/>
          <p:nvPr/>
        </p:nvSpPr>
        <p:spPr>
          <a:xfrm>
            <a:off x="10139836" y="2912035"/>
            <a:ext cx="144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Reporting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7ADA3BCB-19B1-4C4B-9046-66193E2B8749}"/>
              </a:ext>
            </a:extLst>
          </p:cNvPr>
          <p:cNvSpPr/>
          <p:nvPr/>
        </p:nvSpPr>
        <p:spPr>
          <a:xfrm>
            <a:off x="7053336" y="2951739"/>
            <a:ext cx="862022" cy="4269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6D6EF213-1622-8B48-85D0-DFAB5563A89E}"/>
              </a:ext>
            </a:extLst>
          </p:cNvPr>
          <p:cNvSpPr/>
          <p:nvPr/>
        </p:nvSpPr>
        <p:spPr>
          <a:xfrm>
            <a:off x="9048607" y="2969079"/>
            <a:ext cx="862022" cy="4269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AAC61D1C-5DEB-8946-BB31-E04DFBFB4097}"/>
              </a:ext>
            </a:extLst>
          </p:cNvPr>
          <p:cNvSpPr/>
          <p:nvPr/>
        </p:nvSpPr>
        <p:spPr>
          <a:xfrm rot="16200000">
            <a:off x="6057222" y="3901940"/>
            <a:ext cx="862022" cy="4269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C8B1B-4A59-8441-90FF-0F9FC67969AA}"/>
              </a:ext>
            </a:extLst>
          </p:cNvPr>
          <p:cNvSpPr txBox="1"/>
          <p:nvPr/>
        </p:nvSpPr>
        <p:spPr>
          <a:xfrm>
            <a:off x="5322636" y="4844144"/>
            <a:ext cx="2331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Communications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ABFD64-E9BF-6A4D-9B90-402C6EF75D65}"/>
              </a:ext>
            </a:extLst>
          </p:cNvPr>
          <p:cNvSpPr txBox="1"/>
          <p:nvPr/>
        </p:nvSpPr>
        <p:spPr>
          <a:xfrm>
            <a:off x="11178557" y="6288810"/>
            <a:ext cx="71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#tea1</a:t>
            </a:r>
          </a:p>
        </p:txBody>
      </p:sp>
    </p:spTree>
    <p:extLst>
      <p:ext uri="{BB962C8B-B14F-4D97-AF65-F5344CB8AC3E}">
        <p14:creationId xmlns:p14="http://schemas.microsoft.com/office/powerpoint/2010/main" val="2802069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EEAFD9-3FF9-4E48-ACA6-695E6203B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35" y="2267649"/>
            <a:ext cx="4369666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What about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BEE74-AC6C-9745-80C4-650CBE899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How many of you are primarily…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Coders?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Graphic designers?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Marketing?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Editorial?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Technical management?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B271F-7CC9-DC46-B45A-54F965835071}"/>
              </a:ext>
            </a:extLst>
          </p:cNvPr>
          <p:cNvSpPr txBox="1"/>
          <p:nvPr/>
        </p:nvSpPr>
        <p:spPr>
          <a:xfrm>
            <a:off x="11178557" y="6288810"/>
            <a:ext cx="71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#tea1</a:t>
            </a:r>
          </a:p>
        </p:txBody>
      </p:sp>
    </p:spTree>
    <p:extLst>
      <p:ext uri="{BB962C8B-B14F-4D97-AF65-F5344CB8AC3E}">
        <p14:creationId xmlns:p14="http://schemas.microsoft.com/office/powerpoint/2010/main" val="22741035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B6D4F2-9407-3B41-A727-BA901F0A3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We’re missing something :(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5DFB6FF-EF02-8341-B11F-F81881163264}"/>
              </a:ext>
            </a:extLst>
          </p:cNvPr>
          <p:cNvGrpSpPr/>
          <p:nvPr/>
        </p:nvGrpSpPr>
        <p:grpSpPr>
          <a:xfrm>
            <a:off x="5947821" y="1594205"/>
            <a:ext cx="5280284" cy="4450269"/>
            <a:chOff x="5947821" y="1594205"/>
            <a:chExt cx="5280284" cy="445026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6AD8B5C-78CB-1645-B661-B32ECA6875F9}"/>
                </a:ext>
              </a:extLst>
            </p:cNvPr>
            <p:cNvSpPr txBox="1"/>
            <p:nvPr/>
          </p:nvSpPr>
          <p:spPr>
            <a:xfrm>
              <a:off x="5947821" y="2967335"/>
              <a:ext cx="27342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Frustrated audience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AA51FD5-A3EF-8C4C-A839-41944C069BC2}"/>
                </a:ext>
              </a:extLst>
            </p:cNvPr>
            <p:cNvSpPr txBox="1"/>
            <p:nvPr/>
          </p:nvSpPr>
          <p:spPr>
            <a:xfrm>
              <a:off x="8226384" y="1594205"/>
              <a:ext cx="7847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Data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7ADA3BCB-19B1-4C4B-9046-66193E2B8749}"/>
                </a:ext>
              </a:extLst>
            </p:cNvPr>
            <p:cNvSpPr/>
            <p:nvPr/>
          </p:nvSpPr>
          <p:spPr>
            <a:xfrm rot="18900000">
              <a:off x="7339640" y="2242811"/>
              <a:ext cx="862022" cy="42698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6D6EF213-1622-8B48-85D0-DFAB5563A89E}"/>
                </a:ext>
              </a:extLst>
            </p:cNvPr>
            <p:cNvSpPr/>
            <p:nvPr/>
          </p:nvSpPr>
          <p:spPr>
            <a:xfrm rot="2700000">
              <a:off x="9054942" y="2298111"/>
              <a:ext cx="862022" cy="42698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1741CF8-09D1-F944-899D-B12BBA8A7E5B}"/>
                </a:ext>
              </a:extLst>
            </p:cNvPr>
            <p:cNvSpPr txBox="1"/>
            <p:nvPr/>
          </p:nvSpPr>
          <p:spPr>
            <a:xfrm>
              <a:off x="9028977" y="2967335"/>
              <a:ext cx="219912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Never-Ending </a:t>
              </a:r>
              <a:br>
                <a:rPr lang="en-US" sz="2400" b="1" dirty="0"/>
              </a:br>
              <a:r>
                <a:rPr lang="en-US" sz="2400" b="1" dirty="0"/>
                <a:t>Meaningless </a:t>
              </a:r>
              <a:br>
                <a:rPr lang="en-US" sz="2400" b="1" dirty="0"/>
              </a:br>
              <a:r>
                <a:rPr lang="en-US" sz="2400" b="1" dirty="0"/>
                <a:t>Reporting Work</a:t>
              </a:r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10CF2468-1A0E-0640-950E-AEFDA1BEEE7D}"/>
                </a:ext>
              </a:extLst>
            </p:cNvPr>
            <p:cNvSpPr/>
            <p:nvPr/>
          </p:nvSpPr>
          <p:spPr>
            <a:xfrm rot="16200000">
              <a:off x="6883906" y="3901941"/>
              <a:ext cx="862022" cy="42698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3E39D40-039F-F049-9FBB-028828EC3919}"/>
                </a:ext>
              </a:extLst>
            </p:cNvPr>
            <p:cNvSpPr txBox="1"/>
            <p:nvPr/>
          </p:nvSpPr>
          <p:spPr>
            <a:xfrm>
              <a:off x="6694691" y="4844145"/>
              <a:ext cx="124046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Stale</a:t>
              </a:r>
              <a:br>
                <a:rPr lang="en-US" sz="2400" b="1" dirty="0"/>
              </a:br>
              <a:r>
                <a:rPr lang="en-US" sz="2400" b="1" dirty="0"/>
                <a:t>Comms </a:t>
              </a:r>
              <a:br>
                <a:rPr lang="en-US" sz="2400" b="1" dirty="0"/>
              </a:br>
              <a:r>
                <a:rPr lang="en-US" sz="2400" b="1" dirty="0"/>
                <a:t>Strategy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B1202D91-7B47-E640-A3E3-18555A8E8EFD}"/>
                </a:ext>
              </a:extLst>
            </p:cNvPr>
            <p:cNvSpPr/>
            <p:nvPr/>
          </p:nvSpPr>
          <p:spPr>
            <a:xfrm rot="5400000">
              <a:off x="9697529" y="4511543"/>
              <a:ext cx="862022" cy="42698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7CFA71-2420-5E4B-A85C-FB6580B15A36}"/>
                </a:ext>
              </a:extLst>
            </p:cNvPr>
            <p:cNvSpPr txBox="1"/>
            <p:nvPr/>
          </p:nvSpPr>
          <p:spPr>
            <a:xfrm>
              <a:off x="9189950" y="5213476"/>
              <a:ext cx="187718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Frustration &amp;</a:t>
              </a:r>
              <a:br>
                <a:rPr lang="en-US" sz="2400" b="1" dirty="0"/>
              </a:br>
              <a:r>
                <a:rPr lang="en-US" sz="2400" b="1" dirty="0"/>
                <a:t>Burnout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53F74A8-FDFD-0F47-96B1-19493825295A}"/>
              </a:ext>
            </a:extLst>
          </p:cNvPr>
          <p:cNvSpPr txBox="1"/>
          <p:nvPr/>
        </p:nvSpPr>
        <p:spPr>
          <a:xfrm>
            <a:off x="11178557" y="6288810"/>
            <a:ext cx="71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#tea1</a:t>
            </a:r>
          </a:p>
        </p:txBody>
      </p:sp>
    </p:spTree>
    <p:extLst>
      <p:ext uri="{BB962C8B-B14F-4D97-AF65-F5344CB8AC3E}">
        <p14:creationId xmlns:p14="http://schemas.microsoft.com/office/powerpoint/2010/main" val="17315038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1C448-E1C1-504A-856C-36F2A7EB9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What’s missing?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2" name="TextBox 7">
            <a:extLst>
              <a:ext uri="{FF2B5EF4-FFF2-40B4-BE49-F238E27FC236}">
                <a16:creationId xmlns:a16="http://schemas.microsoft.com/office/drawing/2014/main" id="{693A6ACD-1AEB-46B8-925D-8CAD8A4E46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191323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FFB1470-E494-AB4D-B10A-7DACA80B6264}"/>
              </a:ext>
            </a:extLst>
          </p:cNvPr>
          <p:cNvSpPr txBox="1"/>
          <p:nvPr/>
        </p:nvSpPr>
        <p:spPr>
          <a:xfrm>
            <a:off x="11178557" y="6288810"/>
            <a:ext cx="71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#tea1</a:t>
            </a:r>
          </a:p>
        </p:txBody>
      </p:sp>
    </p:spTree>
    <p:extLst>
      <p:ext uri="{BB962C8B-B14F-4D97-AF65-F5344CB8AC3E}">
        <p14:creationId xmlns:p14="http://schemas.microsoft.com/office/powerpoint/2010/main" val="35147693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B6D4F2-9407-3B41-A727-BA901F0A3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Data-infused decision-making culture closes the loop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AD8B5C-78CB-1645-B661-B32ECA6875F9}"/>
              </a:ext>
            </a:extLst>
          </p:cNvPr>
          <p:cNvSpPr txBox="1"/>
          <p:nvPr/>
        </p:nvSpPr>
        <p:spPr>
          <a:xfrm>
            <a:off x="5724193" y="2972495"/>
            <a:ext cx="2224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Happier Visitors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A51FD5-A3EF-8C4C-A839-41944C069BC2}"/>
              </a:ext>
            </a:extLst>
          </p:cNvPr>
          <p:cNvSpPr txBox="1"/>
          <p:nvPr/>
        </p:nvSpPr>
        <p:spPr>
          <a:xfrm>
            <a:off x="8165180" y="1607516"/>
            <a:ext cx="7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C8FC6C-3426-2B45-B7FE-333C024D8B91}"/>
              </a:ext>
            </a:extLst>
          </p:cNvPr>
          <p:cNvSpPr txBox="1"/>
          <p:nvPr/>
        </p:nvSpPr>
        <p:spPr>
          <a:xfrm>
            <a:off x="9574495" y="2972496"/>
            <a:ext cx="1441741" cy="46166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2400" b="1" dirty="0"/>
              <a:t>Reporting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7ADA3BCB-19B1-4C4B-9046-66193E2B8749}"/>
              </a:ext>
            </a:extLst>
          </p:cNvPr>
          <p:cNvSpPr/>
          <p:nvPr/>
        </p:nvSpPr>
        <p:spPr>
          <a:xfrm rot="18900000">
            <a:off x="6861365" y="2247971"/>
            <a:ext cx="862022" cy="4269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6D6EF213-1622-8B48-85D0-DFAB5563A89E}"/>
              </a:ext>
            </a:extLst>
          </p:cNvPr>
          <p:cNvSpPr/>
          <p:nvPr/>
        </p:nvSpPr>
        <p:spPr>
          <a:xfrm rot="2700000">
            <a:off x="9389488" y="2303272"/>
            <a:ext cx="862022" cy="4269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C7D76C9C-E2BF-F64A-B596-91065C05DC3D}"/>
              </a:ext>
            </a:extLst>
          </p:cNvPr>
          <p:cNvSpPr/>
          <p:nvPr/>
        </p:nvSpPr>
        <p:spPr>
          <a:xfrm rot="5400000">
            <a:off x="9864354" y="3907101"/>
            <a:ext cx="862022" cy="4269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741CF8-09D1-F944-899D-B12BBA8A7E5B}"/>
              </a:ext>
            </a:extLst>
          </p:cNvPr>
          <p:cNvSpPr txBox="1"/>
          <p:nvPr/>
        </p:nvSpPr>
        <p:spPr>
          <a:xfrm>
            <a:off x="9086834" y="4849305"/>
            <a:ext cx="2417072" cy="83099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400" b="1" dirty="0"/>
              <a:t>Data-Infused</a:t>
            </a:r>
            <a:br>
              <a:rPr lang="en-US" sz="2400" b="1" dirty="0"/>
            </a:br>
            <a:r>
              <a:rPr lang="en-US" sz="2400" b="1" dirty="0"/>
              <a:t>Strategic Planning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10CF2468-1A0E-0640-950E-AEFDA1BEEE7D}"/>
              </a:ext>
            </a:extLst>
          </p:cNvPr>
          <p:cNvSpPr/>
          <p:nvPr/>
        </p:nvSpPr>
        <p:spPr>
          <a:xfrm rot="16200000">
            <a:off x="6405631" y="3907101"/>
            <a:ext cx="862022" cy="4269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E39D40-039F-F049-9FBB-028828EC3919}"/>
              </a:ext>
            </a:extLst>
          </p:cNvPr>
          <p:cNvSpPr txBox="1"/>
          <p:nvPr/>
        </p:nvSpPr>
        <p:spPr>
          <a:xfrm>
            <a:off x="5412933" y="4849305"/>
            <a:ext cx="28474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Iteratively Improved </a:t>
            </a:r>
            <a:br>
              <a:rPr lang="en-US" sz="2400" b="1" dirty="0"/>
            </a:br>
            <a:r>
              <a:rPr lang="en-US" sz="2400" b="1" dirty="0"/>
              <a:t>Comms Strategy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79F278D0-53DC-914C-9D46-4A3DA74E829A}"/>
              </a:ext>
            </a:extLst>
          </p:cNvPr>
          <p:cNvSpPr/>
          <p:nvPr/>
        </p:nvSpPr>
        <p:spPr>
          <a:xfrm rot="10800000">
            <a:off x="8203840" y="5057949"/>
            <a:ext cx="784702" cy="3886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049FD3-B57A-F34E-8328-A63F90A12D03}"/>
              </a:ext>
            </a:extLst>
          </p:cNvPr>
          <p:cNvSpPr txBox="1"/>
          <p:nvPr/>
        </p:nvSpPr>
        <p:spPr>
          <a:xfrm>
            <a:off x="11178557" y="6288810"/>
            <a:ext cx="71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#tea1</a:t>
            </a:r>
          </a:p>
        </p:txBody>
      </p:sp>
    </p:spTree>
    <p:extLst>
      <p:ext uri="{BB962C8B-B14F-4D97-AF65-F5344CB8AC3E}">
        <p14:creationId xmlns:p14="http://schemas.microsoft.com/office/powerpoint/2010/main" val="11589377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7EB7E4-A6D9-6644-A018-C6EF01666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758952" cy="14540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Building a data-infused culture</a:t>
            </a:r>
          </a:p>
        </p:txBody>
      </p:sp>
      <p:sp>
        <p:nvSpPr>
          <p:cNvPr id="18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" name="Graphic 6" descr="User Network">
            <a:extLst>
              <a:ext uri="{FF2B5EF4-FFF2-40B4-BE49-F238E27FC236}">
                <a16:creationId xmlns:a16="http://schemas.microsoft.com/office/drawing/2014/main" id="{775101F9-A340-4A9A-AF2B-764BEAA17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F9906-14BD-364A-95E1-713D1EA4A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5129" y="2257006"/>
            <a:ext cx="5364871" cy="3440497"/>
          </a:xfrm>
        </p:spPr>
        <p:txBody>
          <a:bodyPr anchor="ctr">
            <a:no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Become your org’s analytics SME</a:t>
            </a:r>
          </a:p>
          <a:p>
            <a:r>
              <a:rPr lang="en-US" dirty="0">
                <a:solidFill>
                  <a:srgbClr val="000000"/>
                </a:solidFill>
              </a:rPr>
              <a:t>Proactively build rapport with colleagues</a:t>
            </a:r>
          </a:p>
          <a:p>
            <a:r>
              <a:rPr lang="en-US" dirty="0">
                <a:solidFill>
                  <a:srgbClr val="000000"/>
                </a:solidFill>
              </a:rPr>
              <a:t>Aim for small victories early, then build on them</a:t>
            </a:r>
          </a:p>
          <a:p>
            <a:r>
              <a:rPr lang="en-US" dirty="0">
                <a:solidFill>
                  <a:srgbClr val="000000"/>
                </a:solidFill>
              </a:rPr>
              <a:t>Set SMART goals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42E71-D32A-1642-A182-7B5789F7A823}"/>
              </a:ext>
            </a:extLst>
          </p:cNvPr>
          <p:cNvSpPr txBox="1"/>
          <p:nvPr/>
        </p:nvSpPr>
        <p:spPr>
          <a:xfrm>
            <a:off x="11178557" y="6288810"/>
            <a:ext cx="71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#tea1</a:t>
            </a:r>
          </a:p>
        </p:txBody>
      </p:sp>
    </p:spTree>
    <p:extLst>
      <p:ext uri="{BB962C8B-B14F-4D97-AF65-F5344CB8AC3E}">
        <p14:creationId xmlns:p14="http://schemas.microsoft.com/office/powerpoint/2010/main" val="370359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7EB7E4-A6D9-6644-A018-C6EF01666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Become the analytics SME</a:t>
            </a:r>
          </a:p>
        </p:txBody>
      </p:sp>
      <p:sp>
        <p:nvSpPr>
          <p:cNvPr id="18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" name="Graphic 6" descr="User Network">
            <a:extLst>
              <a:ext uri="{FF2B5EF4-FFF2-40B4-BE49-F238E27FC236}">
                <a16:creationId xmlns:a16="http://schemas.microsoft.com/office/drawing/2014/main" id="{775101F9-A340-4A9A-AF2B-764BEAA177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F9906-14BD-364A-95E1-713D1EA4A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5129" y="2090057"/>
            <a:ext cx="4977578" cy="3964988"/>
          </a:xfrm>
        </p:spPr>
        <p:txBody>
          <a:bodyPr anchor="ctr">
            <a:no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Immerse yourself in your data</a:t>
            </a:r>
          </a:p>
          <a:p>
            <a:r>
              <a:rPr lang="en-US" dirty="0">
                <a:solidFill>
                  <a:srgbClr val="000000"/>
                </a:solidFill>
              </a:rPr>
              <a:t>Admit when you don’t know things</a:t>
            </a:r>
          </a:p>
          <a:p>
            <a:r>
              <a:rPr lang="en-US" dirty="0">
                <a:solidFill>
                  <a:srgbClr val="000000"/>
                </a:solidFill>
              </a:rPr>
              <a:t>Prize credibility above all — if you’re not sure, say so. If you need more time to give a good answer, say so.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A32665-128E-AB46-AA5E-F2C632388050}"/>
              </a:ext>
            </a:extLst>
          </p:cNvPr>
          <p:cNvSpPr txBox="1"/>
          <p:nvPr/>
        </p:nvSpPr>
        <p:spPr>
          <a:xfrm>
            <a:off x="11178557" y="6288810"/>
            <a:ext cx="71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#tea1</a:t>
            </a:r>
          </a:p>
        </p:txBody>
      </p:sp>
    </p:spTree>
    <p:extLst>
      <p:ext uri="{BB962C8B-B14F-4D97-AF65-F5344CB8AC3E}">
        <p14:creationId xmlns:p14="http://schemas.microsoft.com/office/powerpoint/2010/main" val="171555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7EB7E4-A6D9-6644-A018-C6EF01666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4" y="802955"/>
            <a:ext cx="5372181" cy="14540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Build rapport with colleagues</a:t>
            </a:r>
          </a:p>
        </p:txBody>
      </p:sp>
      <p:sp>
        <p:nvSpPr>
          <p:cNvPr id="41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" name="Graphic 6" descr="User Network">
            <a:extLst>
              <a:ext uri="{FF2B5EF4-FFF2-40B4-BE49-F238E27FC236}">
                <a16:creationId xmlns:a16="http://schemas.microsoft.com/office/drawing/2014/main" id="{775101F9-A340-4A9A-AF2B-764BEAA177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F9906-14BD-364A-95E1-713D1EA4A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5129" y="2257006"/>
            <a:ext cx="4977578" cy="435062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“Seek first to understand, then to be understood”</a:t>
            </a:r>
          </a:p>
          <a:p>
            <a:r>
              <a:rPr lang="en-US" dirty="0">
                <a:solidFill>
                  <a:srgbClr val="000000"/>
                </a:solidFill>
              </a:rPr>
              <a:t>You need to know both your analytics </a:t>
            </a:r>
            <a:r>
              <a:rPr lang="en-US" i="1" dirty="0">
                <a:solidFill>
                  <a:srgbClr val="000000"/>
                </a:solidFill>
              </a:rPr>
              <a:t>and</a:t>
            </a:r>
            <a:r>
              <a:rPr lang="en-US" dirty="0">
                <a:solidFill>
                  <a:srgbClr val="000000"/>
                </a:solidFill>
              </a:rPr>
              <a:t> your colleagues’ priorities and mission</a:t>
            </a:r>
          </a:p>
          <a:p>
            <a:r>
              <a:rPr lang="en-US" dirty="0">
                <a:solidFill>
                  <a:srgbClr val="000000"/>
                </a:solidFill>
              </a:rPr>
              <a:t>Get people on your side by informally reaching out to friendly colleagues</a:t>
            </a:r>
          </a:p>
          <a:p>
            <a:r>
              <a:rPr lang="en-US" dirty="0">
                <a:solidFill>
                  <a:srgbClr val="000000"/>
                </a:solidFill>
              </a:rPr>
              <a:t>Sit in on meetings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E2EEBF-3888-3C41-A64B-A6C58BEEABBD}"/>
              </a:ext>
            </a:extLst>
          </p:cNvPr>
          <p:cNvSpPr txBox="1"/>
          <p:nvPr/>
        </p:nvSpPr>
        <p:spPr>
          <a:xfrm>
            <a:off x="11178557" y="6288810"/>
            <a:ext cx="71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#tea1</a:t>
            </a:r>
          </a:p>
        </p:txBody>
      </p:sp>
    </p:spTree>
    <p:extLst>
      <p:ext uri="{BB962C8B-B14F-4D97-AF65-F5344CB8AC3E}">
        <p14:creationId xmlns:p14="http://schemas.microsoft.com/office/powerpoint/2010/main" val="346267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7EB7E4-A6D9-6644-A018-C6EF01666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4" y="802955"/>
            <a:ext cx="5372181" cy="14540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Aim for small victories</a:t>
            </a:r>
          </a:p>
        </p:txBody>
      </p:sp>
      <p:sp>
        <p:nvSpPr>
          <p:cNvPr id="41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" name="Graphic 6" descr="User Network">
            <a:extLst>
              <a:ext uri="{FF2B5EF4-FFF2-40B4-BE49-F238E27FC236}">
                <a16:creationId xmlns:a16="http://schemas.microsoft.com/office/drawing/2014/main" id="{775101F9-A340-4A9A-AF2B-764BEAA177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F9906-14BD-364A-95E1-713D1EA4A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103" y="1966547"/>
            <a:ext cx="5614874" cy="451049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In early days especially: limit the scope of your data-driven projects </a:t>
            </a:r>
          </a:p>
          <a:p>
            <a:r>
              <a:rPr lang="en-US" dirty="0">
                <a:solidFill>
                  <a:srgbClr val="000000"/>
                </a:solidFill>
              </a:rPr>
              <a:t>Clearly define scope and terms of success/failure</a:t>
            </a:r>
          </a:p>
          <a:p>
            <a:r>
              <a:rPr lang="en-US" dirty="0">
                <a:solidFill>
                  <a:srgbClr val="000000"/>
                </a:solidFill>
              </a:rPr>
              <a:t>A/B testing small web design changes is a good place to start (use Google Optimize)</a:t>
            </a:r>
          </a:p>
          <a:p>
            <a:r>
              <a:rPr lang="en-US" dirty="0">
                <a:solidFill>
                  <a:srgbClr val="000000"/>
                </a:solidFill>
              </a:rPr>
              <a:t>These small victories lead to higher levels of trust and the opportunity for more impact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959433-76EB-034B-9AF0-9C5ABB166441}"/>
              </a:ext>
            </a:extLst>
          </p:cNvPr>
          <p:cNvSpPr txBox="1"/>
          <p:nvPr/>
        </p:nvSpPr>
        <p:spPr>
          <a:xfrm>
            <a:off x="11178557" y="6288810"/>
            <a:ext cx="71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#tea1</a:t>
            </a:r>
          </a:p>
        </p:txBody>
      </p:sp>
    </p:spTree>
    <p:extLst>
      <p:ext uri="{BB962C8B-B14F-4D97-AF65-F5344CB8AC3E}">
        <p14:creationId xmlns:p14="http://schemas.microsoft.com/office/powerpoint/2010/main" val="268721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7EB7E4-A6D9-6644-A018-C6EF01666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4" y="802955"/>
            <a:ext cx="5372181" cy="14540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Set SMART goals</a:t>
            </a:r>
          </a:p>
        </p:txBody>
      </p:sp>
      <p:sp>
        <p:nvSpPr>
          <p:cNvPr id="41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" name="Graphic 6" descr="User Network">
            <a:extLst>
              <a:ext uri="{FF2B5EF4-FFF2-40B4-BE49-F238E27FC236}">
                <a16:creationId xmlns:a16="http://schemas.microsoft.com/office/drawing/2014/main" id="{775101F9-A340-4A9A-AF2B-764BEAA17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F9906-14BD-364A-95E1-713D1EA4A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1894114"/>
            <a:ext cx="5614874" cy="42454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b="1" dirty="0">
                <a:solidFill>
                  <a:srgbClr val="000000"/>
                </a:solidFill>
              </a:rPr>
              <a:t>Specific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“We think this design change will improve conversion rates…”</a:t>
            </a:r>
          </a:p>
          <a:p>
            <a:r>
              <a:rPr lang="en-US" sz="2000" b="1" dirty="0">
                <a:solidFill>
                  <a:srgbClr val="000000"/>
                </a:solidFill>
              </a:rPr>
              <a:t>Measurable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“…by X%”</a:t>
            </a:r>
          </a:p>
          <a:p>
            <a:r>
              <a:rPr lang="en-US" sz="2000" b="1" dirty="0">
                <a:solidFill>
                  <a:srgbClr val="000000"/>
                </a:solidFill>
              </a:rPr>
              <a:t>Achievable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“It’ll take 2 developer hours…”</a:t>
            </a:r>
          </a:p>
          <a:p>
            <a:r>
              <a:rPr lang="en-US" sz="2000" b="1" dirty="0">
                <a:solidFill>
                  <a:srgbClr val="000000"/>
                </a:solidFill>
              </a:rPr>
              <a:t>Relevant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“This supports our strategic goals because…”</a:t>
            </a:r>
          </a:p>
          <a:p>
            <a:r>
              <a:rPr lang="en-US" sz="2000" b="1" dirty="0">
                <a:solidFill>
                  <a:srgbClr val="000000"/>
                </a:solidFill>
              </a:rPr>
              <a:t>Time-bound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“We’ll A/B test over June and re-evaluate.”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ACC2DE-3630-7C42-BE6C-7102D1589DDD}"/>
              </a:ext>
            </a:extLst>
          </p:cNvPr>
          <p:cNvSpPr txBox="1"/>
          <p:nvPr/>
        </p:nvSpPr>
        <p:spPr>
          <a:xfrm>
            <a:off x="11178557" y="6288810"/>
            <a:ext cx="71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#tea1</a:t>
            </a:r>
          </a:p>
        </p:txBody>
      </p:sp>
    </p:spTree>
    <p:extLst>
      <p:ext uri="{BB962C8B-B14F-4D97-AF65-F5344CB8AC3E}">
        <p14:creationId xmlns:p14="http://schemas.microsoft.com/office/powerpoint/2010/main" val="312633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86B033-C714-794B-911C-80595A241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Example: Email Sends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F138035-6B70-0D40-9358-0E3DC3BB2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Email is our primary communication &amp; solicitation tool</a:t>
            </a:r>
          </a:p>
          <a:p>
            <a:r>
              <a:rPr lang="en-US" sz="2400" dirty="0">
                <a:solidFill>
                  <a:srgbClr val="000000"/>
                </a:solidFill>
              </a:rPr>
              <a:t>W&amp;M Advancement sent 7.4 million emails (2.2 million solicitation emails) in FY19</a:t>
            </a:r>
          </a:p>
          <a:p>
            <a:r>
              <a:rPr lang="en-US" sz="2400" dirty="0">
                <a:solidFill>
                  <a:srgbClr val="000000"/>
                </a:solidFill>
              </a:rPr>
              <a:t>When we want to talk to our alumni, we write another email</a:t>
            </a:r>
          </a:p>
          <a:p>
            <a:r>
              <a:rPr lang="en-US" sz="2400" dirty="0">
                <a:solidFill>
                  <a:srgbClr val="000000"/>
                </a:solidFill>
              </a:rPr>
              <a:t>But that adds up…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AF5E05-192B-6545-87C9-0186309125FA}"/>
              </a:ext>
            </a:extLst>
          </p:cNvPr>
          <p:cNvSpPr txBox="1"/>
          <p:nvPr/>
        </p:nvSpPr>
        <p:spPr>
          <a:xfrm>
            <a:off x="11178557" y="6288810"/>
            <a:ext cx="71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#tea1</a:t>
            </a:r>
          </a:p>
        </p:txBody>
      </p:sp>
    </p:spTree>
    <p:extLst>
      <p:ext uri="{BB962C8B-B14F-4D97-AF65-F5344CB8AC3E}">
        <p14:creationId xmlns:p14="http://schemas.microsoft.com/office/powerpoint/2010/main" val="202411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430DF2B-92C8-9B4A-B9A6-6222E6332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0764"/>
            <a:ext cx="12192000" cy="59764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1500D3-7AB1-0E47-9030-C27CEB1743ED}"/>
              </a:ext>
            </a:extLst>
          </p:cNvPr>
          <p:cNvSpPr txBox="1"/>
          <p:nvPr/>
        </p:nvSpPr>
        <p:spPr>
          <a:xfrm>
            <a:off x="2526112" y="621238"/>
            <a:ext cx="69153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The more times we email someone in a year, </a:t>
            </a:r>
            <a:br>
              <a:rPr lang="en-US" sz="2800" b="1" dirty="0"/>
            </a:br>
            <a:r>
              <a:rPr lang="en-US" sz="2800" b="1" dirty="0"/>
              <a:t>the less likely they are to open our emails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CB1E7AE-E2C6-9A43-B1B9-DF9DE63118D5}"/>
                  </a:ext>
                </a:extLst>
              </p14:cNvPr>
              <p14:cNvContentPartPr/>
              <p14:nvPr/>
            </p14:nvContentPartPr>
            <p14:xfrm>
              <a:off x="3073447" y="2809749"/>
              <a:ext cx="549000" cy="1200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CB1E7AE-E2C6-9A43-B1B9-DF9DE63118D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55447" y="2792109"/>
                <a:ext cx="584640" cy="1235880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E7E2A116-F623-E74C-A76D-D6F488E1E107}"/>
              </a:ext>
            </a:extLst>
          </p:cNvPr>
          <p:cNvSpPr txBox="1"/>
          <p:nvPr/>
        </p:nvSpPr>
        <p:spPr>
          <a:xfrm>
            <a:off x="5913408" y="2087064"/>
            <a:ext cx="3896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 email most people this many times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A78C1397-694C-6746-BB2E-E762B262F68C}"/>
                  </a:ext>
                </a:extLst>
              </p14:cNvPr>
              <p14:cNvContentPartPr/>
              <p14:nvPr/>
            </p14:nvContentPartPr>
            <p14:xfrm>
              <a:off x="2425251" y="4009989"/>
              <a:ext cx="1602720" cy="23832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A78C1397-694C-6746-BB2E-E762B262F68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1251" y="3901989"/>
                <a:ext cx="1710360" cy="259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5BC86141-7B21-2F4F-ADA3-9E081BFC229F}"/>
                  </a:ext>
                </a:extLst>
              </p14:cNvPr>
              <p14:cNvContentPartPr/>
              <p14:nvPr/>
            </p14:nvContentPartPr>
            <p14:xfrm>
              <a:off x="6051531" y="3864189"/>
              <a:ext cx="2983680" cy="24879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5BC86141-7B21-2F4F-ADA3-9E081BFC229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79891" y="3720549"/>
                <a:ext cx="3127320" cy="2775600"/>
              </a:xfrm>
              <a:prstGeom prst="rect">
                <a:avLst/>
              </a:prstGeom>
            </p:spPr>
          </p:pic>
        </mc:Fallback>
      </mc:AlternateContent>
      <p:sp>
        <p:nvSpPr>
          <p:cNvPr id="80" name="TextBox 79">
            <a:extLst>
              <a:ext uri="{FF2B5EF4-FFF2-40B4-BE49-F238E27FC236}">
                <a16:creationId xmlns:a16="http://schemas.microsoft.com/office/drawing/2014/main" id="{27782987-30E3-8847-B880-D92C61D55112}"/>
              </a:ext>
            </a:extLst>
          </p:cNvPr>
          <p:cNvSpPr txBox="1"/>
          <p:nvPr/>
        </p:nvSpPr>
        <p:spPr>
          <a:xfrm>
            <a:off x="2132775" y="1952532"/>
            <a:ext cx="2797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People we email this many </a:t>
            </a:r>
            <a:br>
              <a:rPr lang="en-US" b="1" dirty="0"/>
            </a:br>
            <a:r>
              <a:rPr lang="en-US" b="1" dirty="0"/>
              <a:t>times respond better!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5DB93BA7-BA5F-F04F-A26A-7427556A8CA1}"/>
                  </a:ext>
                </a:extLst>
              </p14:cNvPr>
              <p14:cNvContentPartPr/>
              <p14:nvPr/>
            </p14:nvContentPartPr>
            <p14:xfrm flipH="1">
              <a:off x="7543371" y="2598863"/>
              <a:ext cx="727705" cy="12002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5DB93BA7-BA5F-F04F-A26A-7427556A8CA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 flipH="1">
                <a:off x="7525727" y="2581223"/>
                <a:ext cx="763352" cy="123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880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6" grpId="0"/>
      <p:bldP spid="8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B6D4F2-9407-3B41-A727-BA901F0A3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This is a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“Tech-lite” presentation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088C954-B6FC-459D-A794-C45B426C0E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5069339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DFDB371-DFA5-5341-B24C-76963F27B644}"/>
              </a:ext>
            </a:extLst>
          </p:cNvPr>
          <p:cNvSpPr txBox="1"/>
          <p:nvPr/>
        </p:nvSpPr>
        <p:spPr>
          <a:xfrm>
            <a:off x="11178557" y="6288810"/>
            <a:ext cx="71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#tea1</a:t>
            </a:r>
          </a:p>
        </p:txBody>
      </p:sp>
    </p:spTree>
    <p:extLst>
      <p:ext uri="{BB962C8B-B14F-4D97-AF65-F5344CB8AC3E}">
        <p14:creationId xmlns:p14="http://schemas.microsoft.com/office/powerpoint/2010/main" val="40918279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86B033-C714-794B-911C-80595A241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Example: Email Sends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F138035-6B70-0D40-9358-0E3DC3BB2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We raised ~$4.7 million through online giving last year, primarily driven by email solicitation</a:t>
            </a:r>
          </a:p>
          <a:p>
            <a:r>
              <a:rPr lang="en-US" sz="2400" dirty="0">
                <a:solidFill>
                  <a:srgbClr val="000000"/>
                </a:solidFill>
              </a:rPr>
              <a:t>The Power Of Math: $4.7m / 133k clicks = ~$35.09/click</a:t>
            </a:r>
          </a:p>
          <a:p>
            <a:r>
              <a:rPr lang="en-US" sz="2400" dirty="0">
                <a:solidFill>
                  <a:srgbClr val="000000"/>
                </a:solidFill>
              </a:rPr>
              <a:t>1.81% overall click rate</a:t>
            </a:r>
          </a:p>
          <a:p>
            <a:r>
              <a:rPr lang="en-US" sz="2400" dirty="0">
                <a:solidFill>
                  <a:srgbClr val="000000"/>
                </a:solidFill>
              </a:rPr>
              <a:t>If we raise our overall click rate 0.5%, we could bring in an additional $1.3m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FA8F32-EF10-6D4E-8D85-440BD95F3786}"/>
              </a:ext>
            </a:extLst>
          </p:cNvPr>
          <p:cNvSpPr txBox="1"/>
          <p:nvPr/>
        </p:nvSpPr>
        <p:spPr>
          <a:xfrm>
            <a:off x="11178557" y="6288810"/>
            <a:ext cx="71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#tea1</a:t>
            </a:r>
          </a:p>
        </p:txBody>
      </p:sp>
    </p:spTree>
    <p:extLst>
      <p:ext uri="{BB962C8B-B14F-4D97-AF65-F5344CB8AC3E}">
        <p14:creationId xmlns:p14="http://schemas.microsoft.com/office/powerpoint/2010/main" val="288778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86B033-C714-794B-911C-80595A241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Example: Email Sends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F138035-6B70-0D40-9358-0E3DC3BB2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The data seems to suggest we should send less email, to raise our open/click rates. </a:t>
            </a:r>
          </a:p>
          <a:p>
            <a:r>
              <a:rPr lang="en-US" sz="2400" dirty="0">
                <a:solidFill>
                  <a:srgbClr val="000000"/>
                </a:solidFill>
              </a:rPr>
              <a:t>Asked directors to think about this: “If Advancement could only send 40 emails/year, what would they be?”</a:t>
            </a:r>
          </a:p>
          <a:p>
            <a:r>
              <a:rPr lang="en-US" sz="2400" dirty="0">
                <a:solidFill>
                  <a:srgbClr val="000000"/>
                </a:solidFill>
              </a:rPr>
              <a:t>Everyone had different answers, and while they empathized with the problem, they all had the same question:</a:t>
            </a:r>
          </a:p>
          <a:p>
            <a:r>
              <a:rPr lang="en-US" sz="2400" dirty="0">
                <a:solidFill>
                  <a:srgbClr val="000000"/>
                </a:solidFill>
              </a:rPr>
              <a:t>“If we can’t send email, what do we do?”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E93619-A96B-B04F-8E45-48E017B43784}"/>
              </a:ext>
            </a:extLst>
          </p:cNvPr>
          <p:cNvSpPr txBox="1"/>
          <p:nvPr/>
        </p:nvSpPr>
        <p:spPr>
          <a:xfrm>
            <a:off x="11178557" y="6288810"/>
            <a:ext cx="71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#tea1</a:t>
            </a:r>
          </a:p>
        </p:txBody>
      </p:sp>
    </p:spTree>
    <p:extLst>
      <p:ext uri="{BB962C8B-B14F-4D97-AF65-F5344CB8AC3E}">
        <p14:creationId xmlns:p14="http://schemas.microsoft.com/office/powerpoint/2010/main" val="327587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86B033-C714-794B-911C-80595A241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Example: Email Sends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F138035-6B70-0D40-9358-0E3DC3BB2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We cannot realistically ask Advancement to cut its emails in half.</a:t>
            </a:r>
          </a:p>
          <a:p>
            <a:r>
              <a:rPr lang="en-US" sz="2400" dirty="0">
                <a:solidFill>
                  <a:srgbClr val="000000"/>
                </a:solidFill>
              </a:rPr>
              <a:t>But we can look for efficiencies: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Combine communications when possible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Consider alternate channels to communicate with our constituents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Aggressively segment emails based not just on affinities, but on previous response to our emails &amp; drop highly responsive and nonresponsive alumni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Example: Homecoming emails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5481F-BC9B-E44D-A2D6-DD19858B9CC8}"/>
              </a:ext>
            </a:extLst>
          </p:cNvPr>
          <p:cNvSpPr txBox="1"/>
          <p:nvPr/>
        </p:nvSpPr>
        <p:spPr>
          <a:xfrm>
            <a:off x="11178557" y="6288810"/>
            <a:ext cx="71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#tea1</a:t>
            </a:r>
          </a:p>
        </p:txBody>
      </p:sp>
    </p:spTree>
    <p:extLst>
      <p:ext uri="{BB962C8B-B14F-4D97-AF65-F5344CB8AC3E}">
        <p14:creationId xmlns:p14="http://schemas.microsoft.com/office/powerpoint/2010/main" val="18199282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0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2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95300D-E9D3-B549-B8AA-ACC8970D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Pitfalls To Avoid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386525B7-35FB-4A1D-AFD9-309B0720ED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8944315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5197AA4-1499-534C-B7A9-751BE0D3F5A3}"/>
              </a:ext>
            </a:extLst>
          </p:cNvPr>
          <p:cNvSpPr txBox="1"/>
          <p:nvPr/>
        </p:nvSpPr>
        <p:spPr>
          <a:xfrm>
            <a:off x="11178557" y="6288810"/>
            <a:ext cx="71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#tea1</a:t>
            </a:r>
          </a:p>
        </p:txBody>
      </p:sp>
    </p:spTree>
    <p:extLst>
      <p:ext uri="{BB962C8B-B14F-4D97-AF65-F5344CB8AC3E}">
        <p14:creationId xmlns:p14="http://schemas.microsoft.com/office/powerpoint/2010/main" val="3597440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B3ACA8-EF67-BA4B-8F6B-AD06F8D5C0C4}"/>
              </a:ext>
            </a:extLst>
          </p:cNvPr>
          <p:cNvSpPr txBox="1"/>
          <p:nvPr/>
        </p:nvSpPr>
        <p:spPr>
          <a:xfrm>
            <a:off x="838200" y="365125"/>
            <a:ext cx="65055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atin typeface="+mj-lt"/>
                <a:ea typeface="+mj-ea"/>
                <a:cs typeface="+mj-cs"/>
              </a:rPr>
              <a:t>Be careful when aggregating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BF920C-C32C-F54B-A1BF-2605528521FD}"/>
              </a:ext>
            </a:extLst>
          </p:cNvPr>
          <p:cNvSpPr txBox="1"/>
          <p:nvPr/>
        </p:nvSpPr>
        <p:spPr>
          <a:xfrm>
            <a:off x="838200" y="1825625"/>
            <a:ext cx="65055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Sometimes averages don’t tell the whole story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Consider other measures of central tendency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Medians are sometimes more useful than averages, especially for data that contains significant outliers</a:t>
            </a:r>
          </a:p>
        </p:txBody>
      </p:sp>
      <p:pic>
        <p:nvPicPr>
          <p:cNvPr id="2052" name="Picture 4" descr="TornadoGuard">
            <a:extLst>
              <a:ext uri="{FF2B5EF4-FFF2-40B4-BE49-F238E27FC236}">
                <a16:creationId xmlns:a16="http://schemas.microsoft.com/office/drawing/2014/main" id="{2030C912-B17C-384C-AE78-CB88EAB683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7" b="1"/>
          <a:stretch/>
        </p:blipFill>
        <p:spPr bwMode="auto">
          <a:xfrm>
            <a:off x="7737635" y="-1"/>
            <a:ext cx="3555205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C413D172-8B6A-47F5-9813-DE455773F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081246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80F44A-554A-2849-B7FF-57BF087C6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2341" y="1955649"/>
            <a:ext cx="6739136" cy="94007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Q&amp;A?</a:t>
            </a:r>
            <a:endParaRPr lang="en-US" sz="6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ABC0F-1FD6-1944-9B5C-A137FB7F8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2079" y="2895728"/>
            <a:ext cx="7647842" cy="682079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buNone/>
            </a:pPr>
            <a:r>
              <a:rPr lang="en-US" sz="2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“Please don’t shoot the piano player; he is doing his best.”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F1EF3A2-2165-3C42-81D5-794C83DF1B8E}"/>
              </a:ext>
            </a:extLst>
          </p:cNvPr>
          <p:cNvSpPr txBox="1">
            <a:spLocks/>
          </p:cNvSpPr>
          <p:nvPr/>
        </p:nvSpPr>
        <p:spPr>
          <a:xfrm>
            <a:off x="3234860" y="3851137"/>
            <a:ext cx="5974098" cy="2089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 err="1">
                <a:solidFill>
                  <a:schemeClr val="bg1"/>
                </a:solidFill>
              </a:rPr>
              <a:t>github</a:t>
            </a:r>
            <a:r>
              <a:rPr lang="en-US" sz="2000" dirty="0">
                <a:solidFill>
                  <a:schemeClr val="bg1"/>
                </a:solidFill>
              </a:rPr>
              <a:t>: </a:t>
            </a:r>
            <a:r>
              <a:rPr lang="en-US" sz="2000" dirty="0" err="1">
                <a:solidFill>
                  <a:schemeClr val="bg1"/>
                </a:solidFill>
              </a:rPr>
              <a:t>github.com</a:t>
            </a:r>
            <a:r>
              <a:rPr lang="en-US" sz="2000" dirty="0">
                <a:solidFill>
                  <a:schemeClr val="bg1"/>
                </a:solidFill>
              </a:rPr>
              <a:t>/sflynn850/heweb19</a:t>
            </a:r>
          </a:p>
          <a:p>
            <a:pPr marL="0" indent="0" algn="ctr">
              <a:buNone/>
            </a:pPr>
            <a:r>
              <a:rPr lang="en-US" sz="2000" b="1" dirty="0">
                <a:solidFill>
                  <a:schemeClr val="bg1"/>
                </a:solidFill>
              </a:rPr>
              <a:t>email</a:t>
            </a:r>
            <a:r>
              <a:rPr lang="en-US" sz="2000" dirty="0">
                <a:solidFill>
                  <a:schemeClr val="bg1"/>
                </a:solidFill>
              </a:rPr>
              <a:t>: </a:t>
            </a:r>
            <a:r>
              <a:rPr lang="en-US" sz="2000" dirty="0" err="1">
                <a:solidFill>
                  <a:schemeClr val="bg1"/>
                </a:solidFill>
              </a:rPr>
              <a:t>sean.flynn@gmail.com</a:t>
            </a:r>
            <a:endParaRPr lang="en-US" sz="20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2000" b="1" dirty="0">
                <a:solidFill>
                  <a:schemeClr val="bg1"/>
                </a:solidFill>
              </a:rPr>
              <a:t>twitter</a:t>
            </a:r>
            <a:r>
              <a:rPr lang="en-US" sz="2000" dirty="0">
                <a:solidFill>
                  <a:schemeClr val="bg1"/>
                </a:solidFill>
              </a:rPr>
              <a:t>: @</a:t>
            </a:r>
            <a:r>
              <a:rPr lang="en-US" sz="2000" dirty="0" err="1">
                <a:solidFill>
                  <a:schemeClr val="bg1"/>
                </a:solidFill>
              </a:rPr>
              <a:t>wxgeek</a:t>
            </a:r>
            <a:endParaRPr lang="en-US" sz="20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2000" b="1" dirty="0" err="1">
                <a:solidFill>
                  <a:schemeClr val="bg1"/>
                </a:solidFill>
              </a:rPr>
              <a:t>linkedin</a:t>
            </a:r>
            <a:r>
              <a:rPr lang="en-US" sz="2000" dirty="0">
                <a:solidFill>
                  <a:schemeClr val="bg1"/>
                </a:solidFill>
              </a:rPr>
              <a:t>: </a:t>
            </a:r>
            <a:r>
              <a:rPr lang="en-US" sz="2000" i="1" dirty="0">
                <a:solidFill>
                  <a:schemeClr val="bg1"/>
                </a:solidFill>
              </a:rPr>
              <a:t>find nearby </a:t>
            </a:r>
            <a:r>
              <a:rPr lang="en-US" sz="2000" dirty="0">
                <a:solidFill>
                  <a:schemeClr val="bg1"/>
                </a:solidFill>
              </a:rPr>
              <a:t>/ flynns32547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259748-93BF-5B48-BE12-F970CDBE09BB}"/>
              </a:ext>
            </a:extLst>
          </p:cNvPr>
          <p:cNvSpPr txBox="1"/>
          <p:nvPr/>
        </p:nvSpPr>
        <p:spPr>
          <a:xfrm>
            <a:off x="11178557" y="6288810"/>
            <a:ext cx="71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#tea1</a:t>
            </a:r>
          </a:p>
        </p:txBody>
      </p:sp>
    </p:spTree>
    <p:extLst>
      <p:ext uri="{BB962C8B-B14F-4D97-AF65-F5344CB8AC3E}">
        <p14:creationId xmlns:p14="http://schemas.microsoft.com/office/powerpoint/2010/main" val="717757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F853D9-4234-4B4E-AA54-74D530BB9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Don’t worry about taking notes!</a:t>
            </a:r>
          </a:p>
        </p:txBody>
      </p:sp>
      <p:sp>
        <p:nvSpPr>
          <p:cNvPr id="16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Right Pointing Backhand Index ">
            <a:extLst>
              <a:ext uri="{FF2B5EF4-FFF2-40B4-BE49-F238E27FC236}">
                <a16:creationId xmlns:a16="http://schemas.microsoft.com/office/drawing/2014/main" id="{F0CC64B3-D0B0-4385-BF7E-9BAEC17DB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4922C-1DAE-1748-8A99-6B7C024B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055" y="2671118"/>
            <a:ext cx="5507746" cy="2577992"/>
          </a:xfrm>
        </p:spPr>
        <p:txBody>
          <a:bodyPr anchor="ctr">
            <a:noAutofit/>
          </a:bodyPr>
          <a:lstStyle/>
          <a:p>
            <a:endParaRPr lang="en-US" sz="3200" dirty="0">
              <a:solidFill>
                <a:srgbClr val="000000"/>
              </a:solidFill>
            </a:endParaRPr>
          </a:p>
          <a:p>
            <a:r>
              <a:rPr lang="en-US" sz="3200" dirty="0">
                <a:solidFill>
                  <a:srgbClr val="000000"/>
                </a:solidFill>
              </a:rPr>
              <a:t>The entire </a:t>
            </a:r>
            <a:r>
              <a:rPr lang="en-US" sz="3200" dirty="0" err="1">
                <a:solidFill>
                  <a:srgbClr val="000000"/>
                </a:solidFill>
              </a:rPr>
              <a:t>Powerpoint</a:t>
            </a:r>
            <a:r>
              <a:rPr lang="en-US" sz="3200" dirty="0">
                <a:solidFill>
                  <a:srgbClr val="000000"/>
                </a:solidFill>
              </a:rPr>
              <a:t> will be on </a:t>
            </a:r>
            <a:r>
              <a:rPr lang="en-US" sz="3200" dirty="0" err="1">
                <a:solidFill>
                  <a:srgbClr val="000000"/>
                </a:solidFill>
              </a:rPr>
              <a:t>Github</a:t>
            </a:r>
            <a:endParaRPr lang="en-US" sz="3200" dirty="0">
              <a:solidFill>
                <a:srgbClr val="000000"/>
              </a:solidFill>
            </a:endParaRPr>
          </a:p>
          <a:p>
            <a:r>
              <a:rPr lang="en-US" sz="3200" dirty="0">
                <a:solidFill>
                  <a:srgbClr val="000000"/>
                </a:solidFill>
              </a:rPr>
              <a:t>Email: </a:t>
            </a:r>
            <a:r>
              <a:rPr lang="en-US" sz="3200" dirty="0">
                <a:solidFill>
                  <a:srgbClr val="000000"/>
                </a:solidFill>
                <a:hlinkClick r:id="rId5"/>
              </a:rPr>
              <a:t>sean.flynn@gmail.com</a:t>
            </a:r>
            <a:endParaRPr lang="en-US" sz="3200" dirty="0">
              <a:solidFill>
                <a:srgbClr val="000000"/>
              </a:solidFill>
            </a:endParaRPr>
          </a:p>
          <a:p>
            <a:r>
              <a:rPr lang="en-US" sz="3200" dirty="0">
                <a:solidFill>
                  <a:srgbClr val="000000"/>
                </a:solidFill>
              </a:rPr>
              <a:t>Twitter: @</a:t>
            </a:r>
            <a:r>
              <a:rPr lang="en-US" sz="3200" dirty="0" err="1">
                <a:solidFill>
                  <a:srgbClr val="000000"/>
                </a:solidFill>
              </a:rPr>
              <a:t>wxgeek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AA5BCE-0161-3E4F-B606-FA5A70B2BB7E}"/>
              </a:ext>
            </a:extLst>
          </p:cNvPr>
          <p:cNvSpPr txBox="1"/>
          <p:nvPr/>
        </p:nvSpPr>
        <p:spPr>
          <a:xfrm>
            <a:off x="4070275" y="5969040"/>
            <a:ext cx="77307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rgbClr val="000000"/>
                </a:solidFill>
              </a:rPr>
              <a:t>github.com</a:t>
            </a:r>
            <a:r>
              <a:rPr lang="en-US" sz="4400" b="1" dirty="0">
                <a:solidFill>
                  <a:srgbClr val="000000"/>
                </a:solidFill>
              </a:rPr>
              <a:t>/sflynn850/heweb19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552F93-B460-A249-BEB9-068D57717E0A}"/>
              </a:ext>
            </a:extLst>
          </p:cNvPr>
          <p:cNvSpPr txBox="1"/>
          <p:nvPr/>
        </p:nvSpPr>
        <p:spPr>
          <a:xfrm>
            <a:off x="11231252" y="203740"/>
            <a:ext cx="71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#tea1</a:t>
            </a:r>
          </a:p>
        </p:txBody>
      </p:sp>
    </p:spTree>
    <p:extLst>
      <p:ext uri="{BB962C8B-B14F-4D97-AF65-F5344CB8AC3E}">
        <p14:creationId xmlns:p14="http://schemas.microsoft.com/office/powerpoint/2010/main" val="990483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E7AD5D-5FD3-0C4E-9E6D-F440EB583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What we’ll cover today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E584C16F-63F4-1644-B5BE-BA22E816B4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1443542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AF5397C-62FD-3B43-B666-C70DD9485ED5}"/>
              </a:ext>
            </a:extLst>
          </p:cNvPr>
          <p:cNvSpPr txBox="1"/>
          <p:nvPr/>
        </p:nvSpPr>
        <p:spPr>
          <a:xfrm>
            <a:off x="11178557" y="6276778"/>
            <a:ext cx="71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#tea1</a:t>
            </a:r>
          </a:p>
        </p:txBody>
      </p:sp>
    </p:spTree>
    <p:extLst>
      <p:ext uri="{BB962C8B-B14F-4D97-AF65-F5344CB8AC3E}">
        <p14:creationId xmlns:p14="http://schemas.microsoft.com/office/powerpoint/2010/main" val="1551280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632BA4-0EB6-ED44-9986-C4A3841D2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On Sharing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45340-C821-1A47-8167-BEB80AEE7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I’m going to share a lot of screenshots and data today</a:t>
            </a:r>
          </a:p>
          <a:p>
            <a:r>
              <a:rPr lang="en-US" sz="2400" dirty="0">
                <a:solidFill>
                  <a:srgbClr val="000000"/>
                </a:solidFill>
              </a:rPr>
              <a:t>None of it is redacted, and I’m happy to answer questions about any of it</a:t>
            </a:r>
          </a:p>
          <a:p>
            <a:r>
              <a:rPr lang="en-US" sz="2400" dirty="0">
                <a:solidFill>
                  <a:srgbClr val="000000"/>
                </a:solidFill>
              </a:rPr>
              <a:t>Professional recommendation: Lots of us aren’t in competition, especially in Advancement. </a:t>
            </a:r>
          </a:p>
          <a:p>
            <a:r>
              <a:rPr lang="en-US" sz="2400" dirty="0">
                <a:solidFill>
                  <a:srgbClr val="000000"/>
                </a:solidFill>
              </a:rPr>
              <a:t>The more you can share with each other, the better we all become.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6786D6-B521-4044-834D-DA6BEF2461D5}"/>
              </a:ext>
            </a:extLst>
          </p:cNvPr>
          <p:cNvSpPr txBox="1"/>
          <p:nvPr/>
        </p:nvSpPr>
        <p:spPr>
          <a:xfrm>
            <a:off x="11178557" y="6288810"/>
            <a:ext cx="71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#tea1</a:t>
            </a:r>
          </a:p>
        </p:txBody>
      </p:sp>
    </p:spTree>
    <p:extLst>
      <p:ext uri="{BB962C8B-B14F-4D97-AF65-F5344CB8AC3E}">
        <p14:creationId xmlns:p14="http://schemas.microsoft.com/office/powerpoint/2010/main" val="2689005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4547F8-D02D-3E44-9169-C04EC6FFA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4" y="1191796"/>
            <a:ext cx="10021446" cy="2976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Part 1 – Establishing Foundational Analytics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8B3EDB-2FAF-BD4F-960F-C36D2921D318}"/>
              </a:ext>
            </a:extLst>
          </p:cNvPr>
          <p:cNvSpPr txBox="1"/>
          <p:nvPr/>
        </p:nvSpPr>
        <p:spPr>
          <a:xfrm>
            <a:off x="11178557" y="6288810"/>
            <a:ext cx="71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#tea1</a:t>
            </a:r>
          </a:p>
        </p:txBody>
      </p:sp>
    </p:spTree>
    <p:extLst>
      <p:ext uri="{BB962C8B-B14F-4D97-AF65-F5344CB8AC3E}">
        <p14:creationId xmlns:p14="http://schemas.microsoft.com/office/powerpoint/2010/main" val="2629796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87297E-0709-3D4A-AADC-7752D316C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Meet our data sources!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A74B943-C89F-4C98-8D4F-367E79C2DC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0492662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6914547-AE75-784F-9181-BB383610F147}"/>
              </a:ext>
            </a:extLst>
          </p:cNvPr>
          <p:cNvSpPr txBox="1"/>
          <p:nvPr/>
        </p:nvSpPr>
        <p:spPr>
          <a:xfrm>
            <a:off x="11178557" y="6288810"/>
            <a:ext cx="71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#tea1</a:t>
            </a:r>
          </a:p>
        </p:txBody>
      </p:sp>
    </p:spTree>
    <p:extLst>
      <p:ext uri="{BB962C8B-B14F-4D97-AF65-F5344CB8AC3E}">
        <p14:creationId xmlns:p14="http://schemas.microsoft.com/office/powerpoint/2010/main" val="1370585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1763</Words>
  <Application>Microsoft Macintosh PowerPoint</Application>
  <PresentationFormat>Widescreen</PresentationFormat>
  <Paragraphs>295</Paragraphs>
  <Slides>45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Office Theme</vt:lpstr>
      <vt:lpstr>Escaping the Data Doldrums</vt:lpstr>
      <vt:lpstr>About Me!</vt:lpstr>
      <vt:lpstr>What about you?</vt:lpstr>
      <vt:lpstr>This is a  “Tech-lite” presentation</vt:lpstr>
      <vt:lpstr>Don’t worry about taking notes!</vt:lpstr>
      <vt:lpstr>What we’ll cover today</vt:lpstr>
      <vt:lpstr>On Sharing Data</vt:lpstr>
      <vt:lpstr>Part 1 – Establishing Foundational Analytics</vt:lpstr>
      <vt:lpstr>Meet our data sources!</vt:lpstr>
      <vt:lpstr>Google Analytics</vt:lpstr>
      <vt:lpstr>Twitter</vt:lpstr>
      <vt:lpstr>Facebook</vt:lpstr>
      <vt:lpstr>Instagram / IG Stories</vt:lpstr>
      <vt:lpstr>LinkedIn</vt:lpstr>
      <vt:lpstr>Salesforce Marketing Cloud</vt:lpstr>
      <vt:lpstr>URL Builder</vt:lpstr>
      <vt:lpstr>URL Builder</vt:lpstr>
      <vt:lpstr>Where We Started</vt:lpstr>
      <vt:lpstr>Meet Google Data Studio</vt:lpstr>
      <vt:lpstr>PowerPoint Presentation</vt:lpstr>
      <vt:lpstr>PowerPoint Presentation</vt:lpstr>
      <vt:lpstr>See example in action: tiny.cc/heweb19tea1</vt:lpstr>
      <vt:lpstr>PowerPoint Presentation</vt:lpstr>
      <vt:lpstr>Google Data Studio</vt:lpstr>
      <vt:lpstr>Google Data Studio</vt:lpstr>
      <vt:lpstr>Google Data Studio</vt:lpstr>
      <vt:lpstr>Google Data Studio</vt:lpstr>
      <vt:lpstr>Part 2 – Building a Data-Infused Culture</vt:lpstr>
      <vt:lpstr>Basic Analytics Flow</vt:lpstr>
      <vt:lpstr>We’re missing something :(</vt:lpstr>
      <vt:lpstr>What’s missing?</vt:lpstr>
      <vt:lpstr>Data-infused decision-making culture closes the loop</vt:lpstr>
      <vt:lpstr>Building a data-infused culture</vt:lpstr>
      <vt:lpstr>Become the analytics SME</vt:lpstr>
      <vt:lpstr>Build rapport with colleagues</vt:lpstr>
      <vt:lpstr>Aim for small victories</vt:lpstr>
      <vt:lpstr>Set SMART goals</vt:lpstr>
      <vt:lpstr>Example: Email Sends</vt:lpstr>
      <vt:lpstr>PowerPoint Presentation</vt:lpstr>
      <vt:lpstr>Example: Email Sends</vt:lpstr>
      <vt:lpstr>Example: Email Sends</vt:lpstr>
      <vt:lpstr>Example: Email Sends</vt:lpstr>
      <vt:lpstr>Pitfalls To Avoid</vt:lpstr>
      <vt:lpstr>PowerPoint Presentation</vt:lpstr>
      <vt:lpstr>Q&amp;A?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Escaping the Data Doldrums</dc:title>
  <dc:creator>Flynn, Sean</dc:creator>
  <cp:lastModifiedBy>Flynn, Sean</cp:lastModifiedBy>
  <cp:revision>13</cp:revision>
  <dcterms:created xsi:type="dcterms:W3CDTF">2019-10-14T02:49:01Z</dcterms:created>
  <dcterms:modified xsi:type="dcterms:W3CDTF">2019-10-14T14:20:48Z</dcterms:modified>
</cp:coreProperties>
</file>